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5.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6.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4"/>
  </p:sldMasterIdLst>
  <p:notesMasterIdLst>
    <p:notesMasterId r:id="rId24"/>
  </p:notesMasterIdLst>
  <p:sldIdLst>
    <p:sldId id="256" r:id="rId5"/>
    <p:sldId id="265" r:id="rId6"/>
    <p:sldId id="273" r:id="rId7"/>
    <p:sldId id="262" r:id="rId8"/>
    <p:sldId id="258" r:id="rId9"/>
    <p:sldId id="268" r:id="rId10"/>
    <p:sldId id="269" r:id="rId11"/>
    <p:sldId id="263" r:id="rId12"/>
    <p:sldId id="264" r:id="rId13"/>
    <p:sldId id="275" r:id="rId14"/>
    <p:sldId id="283" r:id="rId15"/>
    <p:sldId id="284" r:id="rId16"/>
    <p:sldId id="279" r:id="rId17"/>
    <p:sldId id="267" r:id="rId18"/>
    <p:sldId id="277" r:id="rId19"/>
    <p:sldId id="278" r:id="rId20"/>
    <p:sldId id="257" r:id="rId21"/>
    <p:sldId id="281" r:id="rId22"/>
    <p:sldId id="280"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6CC892-A533-493C-8F37-FD748BF968DD}" v="1" dt="2023-01-03T08:28:31.705"/>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86418"/>
  </p:normalViewPr>
  <p:slideViewPr>
    <p:cSldViewPr snapToGrid="0" snapToObjects="1">
      <p:cViewPr varScale="1">
        <p:scale>
          <a:sx n="198" d="100"/>
          <a:sy n="198" d="100"/>
        </p:scale>
        <p:origin x="3252" y="96"/>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e Hansen" userId="d6e3ab30-2f6f-4815-91e5-719b6e88d3a1" providerId="ADAL" clId="{5A963DF5-3D6D-463B-BCCA-5557CC6BDFFD}"/>
    <pc:docChg chg="modSld">
      <pc:chgData name="Trude Hansen" userId="d6e3ab30-2f6f-4815-91e5-719b6e88d3a1" providerId="ADAL" clId="{5A963DF5-3D6D-463B-BCCA-5557CC6BDFFD}" dt="2023-01-03T10:28:10.368" v="0" actId="14100"/>
      <pc:docMkLst>
        <pc:docMk/>
      </pc:docMkLst>
      <pc:sldChg chg="modSp mod">
        <pc:chgData name="Trude Hansen" userId="d6e3ab30-2f6f-4815-91e5-719b6e88d3a1" providerId="ADAL" clId="{5A963DF5-3D6D-463B-BCCA-5557CC6BDFFD}" dt="2023-01-03T10:28:10.368" v="0" actId="14100"/>
        <pc:sldMkLst>
          <pc:docMk/>
          <pc:sldMk cId="0" sldId="257"/>
        </pc:sldMkLst>
        <pc:spChg chg="mod">
          <ac:chgData name="Trude Hansen" userId="d6e3ab30-2f6f-4815-91e5-719b6e88d3a1" providerId="ADAL" clId="{5A963DF5-3D6D-463B-BCCA-5557CC6BDFFD}" dt="2023-01-03T10:28:10.368" v="0" actId="14100"/>
          <ac:spMkLst>
            <pc:docMk/>
            <pc:sldMk cId="0" sldId="257"/>
            <ac:spMk id="44"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2242271678767853E-2"/>
          <c:y val="3.8416872773361678E-2"/>
          <c:w val="0.89597851025689701"/>
          <c:h val="0.87250827490120086"/>
        </c:manualLayout>
      </c:layout>
      <c:lineChart>
        <c:grouping val="stacked"/>
        <c:varyColors val="0"/>
        <c:ser>
          <c:idx val="0"/>
          <c:order val="0"/>
          <c:tx>
            <c:strRef>
              <c:f>'Ark1'!$B$1</c:f>
              <c:strCache>
                <c:ptCount val="1"/>
                <c:pt idx="0">
                  <c:v>Kolonne3</c:v>
                </c:pt>
              </c:strCache>
            </c:strRef>
          </c:tx>
          <c:spPr>
            <a:ln w="34925" cap="rnd">
              <a:solidFill>
                <a:schemeClr val="accent1"/>
              </a:solidFill>
              <a:round/>
            </a:ln>
            <a:effectLst>
              <a:outerShdw blurRad="40000" dist="23000" dir="5400000" rotWithShape="0">
                <a:srgbClr val="000000">
                  <a:alpha val="35000"/>
                </a:srgbClr>
              </a:outerShdw>
            </a:effectLst>
          </c:spPr>
          <c:marker>
            <c:symbol val="none"/>
          </c:marker>
          <c:dLbls>
            <c:dLbl>
              <c:idx val="1"/>
              <c:delete val="1"/>
              <c:extLst>
                <c:ext xmlns:c15="http://schemas.microsoft.com/office/drawing/2012/chart" uri="{CE6537A1-D6FC-4f65-9D91-7224C49458BB}"/>
                <c:ext xmlns:c16="http://schemas.microsoft.com/office/drawing/2014/chart" uri="{C3380CC4-5D6E-409C-BE32-E72D297353CC}">
                  <c16:uniqueId val="{00000000-66DF-45B9-8741-5B6D231E12E9}"/>
                </c:ext>
              </c:extLst>
            </c:dLbl>
            <c:dLbl>
              <c:idx val="2"/>
              <c:delete val="1"/>
              <c:extLst>
                <c:ext xmlns:c15="http://schemas.microsoft.com/office/drawing/2012/chart" uri="{CE6537A1-D6FC-4f65-9D91-7224C49458BB}"/>
                <c:ext xmlns:c16="http://schemas.microsoft.com/office/drawing/2014/chart" uri="{C3380CC4-5D6E-409C-BE32-E72D297353CC}">
                  <c16:uniqueId val="{00000001-66DF-45B9-8741-5B6D231E12E9}"/>
                </c:ext>
              </c:extLst>
            </c:dLbl>
            <c:dLbl>
              <c:idx val="3"/>
              <c:delete val="1"/>
              <c:extLst>
                <c:ext xmlns:c15="http://schemas.microsoft.com/office/drawing/2012/chart" uri="{CE6537A1-D6FC-4f65-9D91-7224C49458BB}"/>
                <c:ext xmlns:c16="http://schemas.microsoft.com/office/drawing/2014/chart" uri="{C3380CC4-5D6E-409C-BE32-E72D297353CC}">
                  <c16:uniqueId val="{00000002-66DF-45B9-8741-5B6D231E12E9}"/>
                </c:ext>
              </c:extLst>
            </c:dLbl>
            <c:dLbl>
              <c:idx val="5"/>
              <c:delete val="1"/>
              <c:extLst>
                <c:ext xmlns:c15="http://schemas.microsoft.com/office/drawing/2012/chart" uri="{CE6537A1-D6FC-4f65-9D91-7224C49458BB}"/>
                <c:ext xmlns:c16="http://schemas.microsoft.com/office/drawing/2014/chart" uri="{C3380CC4-5D6E-409C-BE32-E72D297353CC}">
                  <c16:uniqueId val="{00000003-66DF-45B9-8741-5B6D231E12E9}"/>
                </c:ext>
              </c:extLst>
            </c:dLbl>
            <c:dLbl>
              <c:idx val="7"/>
              <c:delete val="1"/>
              <c:extLst>
                <c:ext xmlns:c15="http://schemas.microsoft.com/office/drawing/2012/chart" uri="{CE6537A1-D6FC-4f65-9D91-7224C49458BB}"/>
                <c:ext xmlns:c16="http://schemas.microsoft.com/office/drawing/2014/chart" uri="{C3380CC4-5D6E-409C-BE32-E72D297353CC}">
                  <c16:uniqueId val="{00000004-66DF-45B9-8741-5B6D231E12E9}"/>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lumMod val="85000"/>
                      </a:schemeClr>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numRef>
              <c:f>'Ark1'!$A$2:$A$13</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'Ark1'!$B$2:$B$13</c:f>
              <c:numCache>
                <c:formatCode>General</c:formatCode>
                <c:ptCount val="12"/>
                <c:pt idx="0">
                  <c:v>354</c:v>
                </c:pt>
                <c:pt idx="1">
                  <c:v>357</c:v>
                </c:pt>
                <c:pt idx="2">
                  <c:v>377</c:v>
                </c:pt>
                <c:pt idx="3">
                  <c:v>427</c:v>
                </c:pt>
                <c:pt idx="4">
                  <c:v>500</c:v>
                </c:pt>
                <c:pt idx="5">
                  <c:v>424</c:v>
                </c:pt>
                <c:pt idx="6">
                  <c:v>417</c:v>
                </c:pt>
                <c:pt idx="7">
                  <c:v>493</c:v>
                </c:pt>
                <c:pt idx="8">
                  <c:v>575</c:v>
                </c:pt>
                <c:pt idx="9">
                  <c:v>729</c:v>
                </c:pt>
                <c:pt idx="10">
                  <c:v>777</c:v>
                </c:pt>
                <c:pt idx="11">
                  <c:v>653</c:v>
                </c:pt>
              </c:numCache>
            </c:numRef>
          </c:val>
          <c:smooth val="0"/>
          <c:extLst>
            <c:ext xmlns:c16="http://schemas.microsoft.com/office/drawing/2014/chart" uri="{C3380CC4-5D6E-409C-BE32-E72D297353CC}">
              <c16:uniqueId val="{00000000-CF10-4329-9DB1-18C399DE2804}"/>
            </c:ext>
          </c:extLst>
        </c:ser>
        <c:dLbls>
          <c:dLblPos val="ctr"/>
          <c:showLegendKey val="0"/>
          <c:showVal val="1"/>
          <c:showCatName val="0"/>
          <c:showSerName val="0"/>
          <c:showPercent val="0"/>
          <c:showBubbleSize val="0"/>
        </c:dLbls>
        <c:smooth val="0"/>
        <c:axId val="1654499423"/>
        <c:axId val="1654502751"/>
      </c:lineChart>
      <c:catAx>
        <c:axId val="1654499423"/>
        <c:scaling>
          <c:orientation val="minMax"/>
        </c:scaling>
        <c:delete val="0"/>
        <c:axPos val="b"/>
        <c:numFmt formatCode="General" sourceLinked="1"/>
        <c:majorTickMark val="out"/>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nb-NO"/>
          </a:p>
        </c:txPr>
        <c:crossAx val="1654502751"/>
        <c:crosses val="autoZero"/>
        <c:auto val="1"/>
        <c:lblAlgn val="ctr"/>
        <c:lblOffset val="100"/>
        <c:noMultiLvlLbl val="0"/>
      </c:catAx>
      <c:valAx>
        <c:axId val="1654502751"/>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nb-NO"/>
          </a:p>
        </c:txPr>
        <c:crossAx val="1654499423"/>
        <c:crosses val="autoZero"/>
        <c:crossBetween val="between"/>
      </c:valAx>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nb-NO"/>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'Ark1'!$B$1</c:f>
              <c:strCache>
                <c:ptCount val="1"/>
                <c:pt idx="0">
                  <c:v>Brudd</c:v>
                </c:pt>
              </c:strCache>
            </c:strRef>
          </c:tx>
          <c:spPr>
            <a:solidFill>
              <a:schemeClr val="accent1"/>
            </a:solidFill>
            <a:ln>
              <a:noFill/>
            </a:ln>
            <a:effectLst/>
          </c:spPr>
          <c:invertIfNegative val="0"/>
          <c:cat>
            <c:strRef>
              <c:f>'Ark1'!$A$2:$A$8</c:f>
              <c:strCache>
                <c:ptCount val="7"/>
                <c:pt idx="0">
                  <c:v>Trossamfunn</c:v>
                </c:pt>
                <c:pt idx="1">
                  <c:v>Medieaktør</c:v>
                </c:pt>
                <c:pt idx="2">
                  <c:v>Offentlig aktør</c:v>
                </c:pt>
                <c:pt idx="3">
                  <c:v>Organisasjon</c:v>
                </c:pt>
                <c:pt idx="4">
                  <c:v>Politisk aktør</c:v>
                </c:pt>
                <c:pt idx="5">
                  <c:v>Bedrift/næringsdrivende</c:v>
                </c:pt>
                <c:pt idx="6">
                  <c:v>Privatperson</c:v>
                </c:pt>
              </c:strCache>
            </c:strRef>
          </c:cat>
          <c:val>
            <c:numRef>
              <c:f>'Ark1'!$B$2:$B$8</c:f>
              <c:numCache>
                <c:formatCode>General</c:formatCode>
                <c:ptCount val="7"/>
                <c:pt idx="0">
                  <c:v>1</c:v>
                </c:pt>
                <c:pt idx="1">
                  <c:v>1</c:v>
                </c:pt>
                <c:pt idx="2">
                  <c:v>6</c:v>
                </c:pt>
                <c:pt idx="3">
                  <c:v>6</c:v>
                </c:pt>
                <c:pt idx="5">
                  <c:v>7</c:v>
                </c:pt>
                <c:pt idx="6">
                  <c:v>18</c:v>
                </c:pt>
              </c:numCache>
            </c:numRef>
          </c:val>
          <c:extLst>
            <c:ext xmlns:c16="http://schemas.microsoft.com/office/drawing/2014/chart" uri="{C3380CC4-5D6E-409C-BE32-E72D297353CC}">
              <c16:uniqueId val="{00000000-978A-458C-9223-ED7D4677FF50}"/>
            </c:ext>
          </c:extLst>
        </c:ser>
        <c:ser>
          <c:idx val="1"/>
          <c:order val="1"/>
          <c:tx>
            <c:strRef>
              <c:f>'Ark1'!$C$1</c:f>
              <c:strCache>
                <c:ptCount val="1"/>
                <c:pt idx="0">
                  <c:v>Kritikk</c:v>
                </c:pt>
              </c:strCache>
            </c:strRef>
          </c:tx>
          <c:spPr>
            <a:solidFill>
              <a:schemeClr val="accent2"/>
            </a:solidFill>
            <a:ln>
              <a:noFill/>
            </a:ln>
            <a:effectLst/>
          </c:spPr>
          <c:invertIfNegative val="0"/>
          <c:cat>
            <c:strRef>
              <c:f>'Ark1'!$A$2:$A$8</c:f>
              <c:strCache>
                <c:ptCount val="7"/>
                <c:pt idx="0">
                  <c:v>Trossamfunn</c:v>
                </c:pt>
                <c:pt idx="1">
                  <c:v>Medieaktør</c:v>
                </c:pt>
                <c:pt idx="2">
                  <c:v>Offentlig aktør</c:v>
                </c:pt>
                <c:pt idx="3">
                  <c:v>Organisasjon</c:v>
                </c:pt>
                <c:pt idx="4">
                  <c:v>Politisk aktør</c:v>
                </c:pt>
                <c:pt idx="5">
                  <c:v>Bedrift/næringsdrivende</c:v>
                </c:pt>
                <c:pt idx="6">
                  <c:v>Privatperson</c:v>
                </c:pt>
              </c:strCache>
            </c:strRef>
          </c:cat>
          <c:val>
            <c:numRef>
              <c:f>'Ark1'!$C$2:$C$8</c:f>
              <c:numCache>
                <c:formatCode>General</c:formatCode>
                <c:ptCount val="7"/>
                <c:pt idx="2">
                  <c:v>3</c:v>
                </c:pt>
                <c:pt idx="4">
                  <c:v>1</c:v>
                </c:pt>
                <c:pt idx="5">
                  <c:v>1</c:v>
                </c:pt>
                <c:pt idx="6">
                  <c:v>5</c:v>
                </c:pt>
              </c:numCache>
            </c:numRef>
          </c:val>
          <c:extLst>
            <c:ext xmlns:c16="http://schemas.microsoft.com/office/drawing/2014/chart" uri="{C3380CC4-5D6E-409C-BE32-E72D297353CC}">
              <c16:uniqueId val="{00000001-978A-458C-9223-ED7D4677FF50}"/>
            </c:ext>
          </c:extLst>
        </c:ser>
        <c:ser>
          <c:idx val="2"/>
          <c:order val="2"/>
          <c:tx>
            <c:strRef>
              <c:f>'Ark1'!$D$1</c:f>
              <c:strCache>
                <c:ptCount val="1"/>
                <c:pt idx="0">
                  <c:v>Ikke brudd</c:v>
                </c:pt>
              </c:strCache>
            </c:strRef>
          </c:tx>
          <c:spPr>
            <a:solidFill>
              <a:schemeClr val="accent3"/>
            </a:solidFill>
            <a:ln>
              <a:noFill/>
            </a:ln>
            <a:effectLst/>
          </c:spPr>
          <c:invertIfNegative val="0"/>
          <c:cat>
            <c:strRef>
              <c:f>'Ark1'!$A$2:$A$8</c:f>
              <c:strCache>
                <c:ptCount val="7"/>
                <c:pt idx="0">
                  <c:v>Trossamfunn</c:v>
                </c:pt>
                <c:pt idx="1">
                  <c:v>Medieaktør</c:v>
                </c:pt>
                <c:pt idx="2">
                  <c:v>Offentlig aktør</c:v>
                </c:pt>
                <c:pt idx="3">
                  <c:v>Organisasjon</c:v>
                </c:pt>
                <c:pt idx="4">
                  <c:v>Politisk aktør</c:v>
                </c:pt>
                <c:pt idx="5">
                  <c:v>Bedrift/næringsdrivende</c:v>
                </c:pt>
                <c:pt idx="6">
                  <c:v>Privatperson</c:v>
                </c:pt>
              </c:strCache>
            </c:strRef>
          </c:cat>
          <c:val>
            <c:numRef>
              <c:f>'Ark1'!$D$2:$D$8</c:f>
              <c:numCache>
                <c:formatCode>General</c:formatCode>
                <c:ptCount val="7"/>
                <c:pt idx="1">
                  <c:v>1</c:v>
                </c:pt>
                <c:pt idx="2">
                  <c:v>3</c:v>
                </c:pt>
                <c:pt idx="3">
                  <c:v>3</c:v>
                </c:pt>
                <c:pt idx="4">
                  <c:v>6</c:v>
                </c:pt>
                <c:pt idx="5">
                  <c:v>14</c:v>
                </c:pt>
                <c:pt idx="6">
                  <c:v>27</c:v>
                </c:pt>
              </c:numCache>
            </c:numRef>
          </c:val>
          <c:extLst>
            <c:ext xmlns:c16="http://schemas.microsoft.com/office/drawing/2014/chart" uri="{C3380CC4-5D6E-409C-BE32-E72D297353CC}">
              <c16:uniqueId val="{00000002-978A-458C-9223-ED7D4677FF50}"/>
            </c:ext>
          </c:extLst>
        </c:ser>
        <c:ser>
          <c:idx val="3"/>
          <c:order val="3"/>
          <c:tx>
            <c:strRef>
              <c:f>'Ark1'!$E$1</c:f>
              <c:strCache>
                <c:ptCount val="1"/>
                <c:pt idx="0">
                  <c:v>Forenklet</c:v>
                </c:pt>
              </c:strCache>
            </c:strRef>
          </c:tx>
          <c:spPr>
            <a:solidFill>
              <a:schemeClr val="accent4"/>
            </a:solidFill>
            <a:ln>
              <a:noFill/>
            </a:ln>
            <a:effectLst/>
          </c:spPr>
          <c:invertIfNegative val="0"/>
          <c:cat>
            <c:strRef>
              <c:f>'Ark1'!$A$2:$A$8</c:f>
              <c:strCache>
                <c:ptCount val="7"/>
                <c:pt idx="0">
                  <c:v>Trossamfunn</c:v>
                </c:pt>
                <c:pt idx="1">
                  <c:v>Medieaktør</c:v>
                </c:pt>
                <c:pt idx="2">
                  <c:v>Offentlig aktør</c:v>
                </c:pt>
                <c:pt idx="3">
                  <c:v>Organisasjon</c:v>
                </c:pt>
                <c:pt idx="4">
                  <c:v>Politisk aktør</c:v>
                </c:pt>
                <c:pt idx="5">
                  <c:v>Bedrift/næringsdrivende</c:v>
                </c:pt>
                <c:pt idx="6">
                  <c:v>Privatperson</c:v>
                </c:pt>
              </c:strCache>
            </c:strRef>
          </c:cat>
          <c:val>
            <c:numRef>
              <c:f>'Ark1'!$E$2:$E$8</c:f>
              <c:numCache>
                <c:formatCode>General</c:formatCode>
                <c:ptCount val="7"/>
                <c:pt idx="1">
                  <c:v>3</c:v>
                </c:pt>
                <c:pt idx="2">
                  <c:v>3</c:v>
                </c:pt>
                <c:pt idx="3">
                  <c:v>6</c:v>
                </c:pt>
                <c:pt idx="4">
                  <c:v>13</c:v>
                </c:pt>
                <c:pt idx="5">
                  <c:v>13</c:v>
                </c:pt>
                <c:pt idx="6">
                  <c:v>84</c:v>
                </c:pt>
              </c:numCache>
            </c:numRef>
          </c:val>
          <c:extLst>
            <c:ext xmlns:c16="http://schemas.microsoft.com/office/drawing/2014/chart" uri="{C3380CC4-5D6E-409C-BE32-E72D297353CC}">
              <c16:uniqueId val="{00000003-978A-458C-9223-ED7D4677FF50}"/>
            </c:ext>
          </c:extLst>
        </c:ser>
        <c:dLbls>
          <c:showLegendKey val="0"/>
          <c:showVal val="0"/>
          <c:showCatName val="0"/>
          <c:showSerName val="0"/>
          <c:showPercent val="0"/>
          <c:showBubbleSize val="0"/>
        </c:dLbls>
        <c:gapWidth val="150"/>
        <c:overlap val="100"/>
        <c:axId val="1161803936"/>
        <c:axId val="1161801856"/>
      </c:barChart>
      <c:catAx>
        <c:axId val="1161803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161801856"/>
        <c:crosses val="autoZero"/>
        <c:auto val="1"/>
        <c:lblAlgn val="ctr"/>
        <c:lblOffset val="100"/>
        <c:noMultiLvlLbl val="0"/>
      </c:catAx>
      <c:valAx>
        <c:axId val="11618018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161803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r>
              <a:rPr lang="nb-NO" dirty="0"/>
              <a:t>Manglende</a:t>
            </a:r>
            <a:r>
              <a:rPr lang="nb-NO" baseline="0" dirty="0"/>
              <a:t> samtykke er den viktigste årsaken til at klager må </a:t>
            </a:r>
            <a:r>
              <a:rPr lang="nb-NO" dirty="0"/>
              <a:t>avvises</a:t>
            </a:r>
          </a:p>
        </c:rich>
      </c:tx>
      <c:layout>
        <c:manualLayout>
          <c:xMode val="edge"/>
          <c:yMode val="edge"/>
          <c:x val="9.8562138359001503E-2"/>
          <c:y val="0"/>
        </c:manualLayout>
      </c:layout>
      <c:overlay val="0"/>
      <c:spPr>
        <a:noFill/>
        <a:ln>
          <a:noFill/>
        </a:ln>
        <a:effectLst/>
      </c:spPr>
      <c:txPr>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bar"/>
        <c:grouping val="stacked"/>
        <c:varyColors val="0"/>
        <c:ser>
          <c:idx val="0"/>
          <c:order val="0"/>
          <c:tx>
            <c:strRef>
              <c:f>'Ark1'!$B$1</c:f>
              <c:strCache>
                <c:ptCount val="1"/>
                <c:pt idx="0">
                  <c:v>2022</c:v>
                </c:pt>
              </c:strCache>
            </c:strRef>
          </c:tx>
          <c:spPr>
            <a:solidFill>
              <a:schemeClr val="accent1"/>
            </a:solidFill>
            <a:ln>
              <a:noFill/>
            </a:ln>
            <a:effectLst/>
          </c:spPr>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5-2D22-4190-8AB3-CDE7B372328B}"/>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'Ark1'!$A$2:$A$4</c:f>
              <c:strCache>
                <c:ptCount val="3"/>
                <c:pt idx="0">
                  <c:v>Foreldet</c:v>
                </c:pt>
                <c:pt idx="1">
                  <c:v>Synspunkt</c:v>
                </c:pt>
                <c:pt idx="2">
                  <c:v>Mangler samtykke</c:v>
                </c:pt>
              </c:strCache>
            </c:strRef>
          </c:cat>
          <c:val>
            <c:numRef>
              <c:f>'Ark1'!$B$2:$B$4</c:f>
              <c:numCache>
                <c:formatCode>General</c:formatCode>
                <c:ptCount val="3"/>
                <c:pt idx="0">
                  <c:v>24</c:v>
                </c:pt>
                <c:pt idx="1">
                  <c:v>106</c:v>
                </c:pt>
                <c:pt idx="2">
                  <c:v>171</c:v>
                </c:pt>
              </c:numCache>
            </c:numRef>
          </c:val>
          <c:extLst>
            <c:ext xmlns:c16="http://schemas.microsoft.com/office/drawing/2014/chart" uri="{C3380CC4-5D6E-409C-BE32-E72D297353CC}">
              <c16:uniqueId val="{00000000-2D22-4190-8AB3-CDE7B372328B}"/>
            </c:ext>
          </c:extLst>
        </c:ser>
        <c:ser>
          <c:idx val="1"/>
          <c:order val="1"/>
          <c:tx>
            <c:strRef>
              <c:f>'Ark1'!$C$1</c:f>
              <c:strCache>
                <c:ptCount val="1"/>
                <c:pt idx="0">
                  <c:v>2021</c:v>
                </c:pt>
              </c:strCache>
            </c:strRef>
          </c:tx>
          <c:spPr>
            <a:solidFill>
              <a:schemeClr val="accent2"/>
            </a:solidFill>
            <a:ln>
              <a:noFill/>
            </a:ln>
            <a:effectLst/>
          </c:spPr>
          <c:invertIfNegative val="0"/>
          <c:dLbls>
            <c:dLbl>
              <c:idx val="4"/>
              <c:layout>
                <c:manualLayout>
                  <c:x val="2.300785670427331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D22-4190-8AB3-CDE7B372328B}"/>
                </c:ext>
              </c:extLst>
            </c:dLbl>
            <c:dLbl>
              <c:idx val="5"/>
              <c:layout>
                <c:manualLayout>
                  <c:x val="2.9581530048351439E-2"/>
                  <c:y val="-2.8645502418044985E-17"/>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D22-4190-8AB3-CDE7B372328B}"/>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'Ark1'!$A$2:$A$4</c:f>
              <c:strCache>
                <c:ptCount val="3"/>
                <c:pt idx="0">
                  <c:v>Foreldet</c:v>
                </c:pt>
                <c:pt idx="1">
                  <c:v>Synspunkt</c:v>
                </c:pt>
                <c:pt idx="2">
                  <c:v>Mangler samtykke</c:v>
                </c:pt>
              </c:strCache>
            </c:strRef>
          </c:cat>
          <c:val>
            <c:numRef>
              <c:f>'Ark1'!$C$2:$C$4</c:f>
              <c:numCache>
                <c:formatCode>General</c:formatCode>
                <c:ptCount val="3"/>
                <c:pt idx="0">
                  <c:v>19</c:v>
                </c:pt>
                <c:pt idx="1">
                  <c:v>146</c:v>
                </c:pt>
                <c:pt idx="2">
                  <c:v>250</c:v>
                </c:pt>
              </c:numCache>
            </c:numRef>
          </c:val>
          <c:extLst>
            <c:ext xmlns:c16="http://schemas.microsoft.com/office/drawing/2014/chart" uri="{C3380CC4-5D6E-409C-BE32-E72D297353CC}">
              <c16:uniqueId val="{00000001-2D22-4190-8AB3-CDE7B372328B}"/>
            </c:ext>
          </c:extLst>
        </c:ser>
        <c:dLbls>
          <c:dLblPos val="ctr"/>
          <c:showLegendKey val="0"/>
          <c:showVal val="1"/>
          <c:showCatName val="0"/>
          <c:showSerName val="0"/>
          <c:showPercent val="0"/>
          <c:showBubbleSize val="0"/>
        </c:dLbls>
        <c:gapWidth val="150"/>
        <c:overlap val="100"/>
        <c:axId val="540321903"/>
        <c:axId val="540329391"/>
      </c:barChart>
      <c:catAx>
        <c:axId val="54032190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540329391"/>
        <c:crosses val="autoZero"/>
        <c:auto val="1"/>
        <c:lblAlgn val="ctr"/>
        <c:lblOffset val="100"/>
        <c:noMultiLvlLbl val="0"/>
      </c:catAx>
      <c:valAx>
        <c:axId val="54032939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54032190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b-NO" dirty="0"/>
              <a:t>Slik</a:t>
            </a:r>
            <a:r>
              <a:rPr lang="nb-NO" baseline="0" dirty="0"/>
              <a:t> konkluderte </a:t>
            </a:r>
            <a:r>
              <a:rPr lang="nb-NO" dirty="0"/>
              <a:t>PFU</a:t>
            </a:r>
            <a:r>
              <a:rPr lang="nb-NO" baseline="0" dirty="0"/>
              <a:t> i 2022</a:t>
            </a:r>
            <a:endParaRPr lang="nb-NO"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stacked"/>
        <c:varyColors val="0"/>
        <c:ser>
          <c:idx val="0"/>
          <c:order val="0"/>
          <c:tx>
            <c:strRef>
              <c:f>'Ark1'!$B$1</c:f>
              <c:strCache>
                <c:ptCount val="1"/>
                <c:pt idx="0">
                  <c:v>Brudd</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'Ark1'!$A$4:$A$5</c:f>
              <c:strCache>
                <c:ptCount val="2"/>
                <c:pt idx="0">
                  <c:v>Full behandling</c:v>
                </c:pt>
                <c:pt idx="1">
                  <c:v>Forenklet behandling</c:v>
                </c:pt>
              </c:strCache>
            </c:strRef>
          </c:cat>
          <c:val>
            <c:numRef>
              <c:f>'Ark1'!$B$4:$B$5</c:f>
              <c:numCache>
                <c:formatCode>General</c:formatCode>
                <c:ptCount val="2"/>
                <c:pt idx="0">
                  <c:v>39</c:v>
                </c:pt>
              </c:numCache>
            </c:numRef>
          </c:val>
          <c:extLst>
            <c:ext xmlns:c16="http://schemas.microsoft.com/office/drawing/2014/chart" uri="{C3380CC4-5D6E-409C-BE32-E72D297353CC}">
              <c16:uniqueId val="{00000000-BAAA-4B22-BE27-CEFAD67BCA7E}"/>
            </c:ext>
          </c:extLst>
        </c:ser>
        <c:ser>
          <c:idx val="1"/>
          <c:order val="1"/>
          <c:tx>
            <c:strRef>
              <c:f>'Ark1'!$C$1</c:f>
              <c:strCache>
                <c:ptCount val="1"/>
                <c:pt idx="0">
                  <c:v>Kritikk</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'Ark1'!$A$4:$A$5</c:f>
              <c:strCache>
                <c:ptCount val="2"/>
                <c:pt idx="0">
                  <c:v>Full behandling</c:v>
                </c:pt>
                <c:pt idx="1">
                  <c:v>Forenklet behandling</c:v>
                </c:pt>
              </c:strCache>
            </c:strRef>
          </c:cat>
          <c:val>
            <c:numRef>
              <c:f>'Ark1'!$C$4:$C$5</c:f>
              <c:numCache>
                <c:formatCode>General</c:formatCode>
                <c:ptCount val="2"/>
                <c:pt idx="0">
                  <c:v>10</c:v>
                </c:pt>
              </c:numCache>
            </c:numRef>
          </c:val>
          <c:extLst>
            <c:ext xmlns:c16="http://schemas.microsoft.com/office/drawing/2014/chart" uri="{C3380CC4-5D6E-409C-BE32-E72D297353CC}">
              <c16:uniqueId val="{00000001-BAAA-4B22-BE27-CEFAD67BCA7E}"/>
            </c:ext>
          </c:extLst>
        </c:ser>
        <c:ser>
          <c:idx val="2"/>
          <c:order val="2"/>
          <c:tx>
            <c:strRef>
              <c:f>'Ark1'!$D$1</c:f>
              <c:strCache>
                <c:ptCount val="1"/>
                <c:pt idx="0">
                  <c:v>Ikke brudd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'Ark1'!$A$4:$A$5</c:f>
              <c:strCache>
                <c:ptCount val="2"/>
                <c:pt idx="0">
                  <c:v>Full behandling</c:v>
                </c:pt>
                <c:pt idx="1">
                  <c:v>Forenklet behandling</c:v>
                </c:pt>
              </c:strCache>
            </c:strRef>
          </c:cat>
          <c:val>
            <c:numRef>
              <c:f>'Ark1'!$D$4:$D$5</c:f>
              <c:numCache>
                <c:formatCode>General</c:formatCode>
                <c:ptCount val="2"/>
                <c:pt idx="0">
                  <c:v>52</c:v>
                </c:pt>
              </c:numCache>
            </c:numRef>
          </c:val>
          <c:extLst>
            <c:ext xmlns:c16="http://schemas.microsoft.com/office/drawing/2014/chart" uri="{C3380CC4-5D6E-409C-BE32-E72D297353CC}">
              <c16:uniqueId val="{00000002-BAAA-4B22-BE27-CEFAD67BCA7E}"/>
            </c:ext>
          </c:extLst>
        </c:ser>
        <c:ser>
          <c:idx val="3"/>
          <c:order val="3"/>
          <c:tx>
            <c:strRef>
              <c:f>'Ark1'!$E$1</c:f>
              <c:strCache>
                <c:ptCount val="1"/>
                <c:pt idx="0">
                  <c:v>Forenklet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'Ark1'!$A$4:$A$5</c:f>
              <c:strCache>
                <c:ptCount val="2"/>
                <c:pt idx="0">
                  <c:v>Full behandling</c:v>
                </c:pt>
                <c:pt idx="1">
                  <c:v>Forenklet behandling</c:v>
                </c:pt>
              </c:strCache>
            </c:strRef>
          </c:cat>
          <c:val>
            <c:numRef>
              <c:f>'Ark1'!$E$4:$E$5</c:f>
              <c:numCache>
                <c:formatCode>General</c:formatCode>
                <c:ptCount val="2"/>
                <c:pt idx="1">
                  <c:v>126</c:v>
                </c:pt>
              </c:numCache>
            </c:numRef>
          </c:val>
          <c:extLst>
            <c:ext xmlns:c16="http://schemas.microsoft.com/office/drawing/2014/chart" uri="{C3380CC4-5D6E-409C-BE32-E72D297353CC}">
              <c16:uniqueId val="{00000003-BAAA-4B22-BE27-CEFAD67BCA7E}"/>
            </c:ext>
          </c:extLst>
        </c:ser>
        <c:dLbls>
          <c:dLblPos val="ctr"/>
          <c:showLegendKey val="0"/>
          <c:showVal val="1"/>
          <c:showCatName val="0"/>
          <c:showSerName val="0"/>
          <c:showPercent val="0"/>
          <c:showBubbleSize val="0"/>
        </c:dLbls>
        <c:gapWidth val="150"/>
        <c:overlap val="100"/>
        <c:axId val="752538976"/>
        <c:axId val="752538144"/>
      </c:barChart>
      <c:catAx>
        <c:axId val="752538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752538144"/>
        <c:crosses val="autoZero"/>
        <c:auto val="1"/>
        <c:lblAlgn val="ctr"/>
        <c:lblOffset val="100"/>
        <c:noMultiLvlLbl val="0"/>
      </c:catAx>
      <c:valAx>
        <c:axId val="752538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752538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'Ark1'!$B$1</c:f>
              <c:strCache>
                <c:ptCount val="1"/>
                <c:pt idx="0">
                  <c:v>FRI</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'Ark1'!$A$2:$A$8</c:f>
              <c:numCache>
                <c:formatCode>General</c:formatCode>
                <c:ptCount val="7"/>
                <c:pt idx="0">
                  <c:v>2016</c:v>
                </c:pt>
                <c:pt idx="1">
                  <c:v>2017</c:v>
                </c:pt>
                <c:pt idx="2">
                  <c:v>2018</c:v>
                </c:pt>
                <c:pt idx="3">
                  <c:v>2019</c:v>
                </c:pt>
                <c:pt idx="4">
                  <c:v>2020</c:v>
                </c:pt>
                <c:pt idx="5">
                  <c:v>2021</c:v>
                </c:pt>
                <c:pt idx="6">
                  <c:v>2022</c:v>
                </c:pt>
              </c:numCache>
            </c:numRef>
          </c:cat>
          <c:val>
            <c:numRef>
              <c:f>'Ark1'!$B$2:$B$8</c:f>
              <c:numCache>
                <c:formatCode>General</c:formatCode>
                <c:ptCount val="7"/>
                <c:pt idx="0">
                  <c:v>230</c:v>
                </c:pt>
                <c:pt idx="1">
                  <c:v>168</c:v>
                </c:pt>
                <c:pt idx="2">
                  <c:v>205</c:v>
                </c:pt>
                <c:pt idx="3">
                  <c:v>149</c:v>
                </c:pt>
                <c:pt idx="4">
                  <c:v>195</c:v>
                </c:pt>
                <c:pt idx="5">
                  <c:v>176</c:v>
                </c:pt>
                <c:pt idx="6">
                  <c:v>178</c:v>
                </c:pt>
              </c:numCache>
            </c:numRef>
          </c:val>
          <c:extLst>
            <c:ext xmlns:c16="http://schemas.microsoft.com/office/drawing/2014/chart" uri="{C3380CC4-5D6E-409C-BE32-E72D297353CC}">
              <c16:uniqueId val="{00000000-1D80-4AF3-B957-C267E8509780}"/>
            </c:ext>
          </c:extLst>
        </c:ser>
        <c:ser>
          <c:idx val="1"/>
          <c:order val="1"/>
          <c:tx>
            <c:strRef>
              <c:f>'Ark1'!$C$1</c:f>
              <c:strCache>
                <c:ptCount val="1"/>
                <c:pt idx="0">
                  <c:v>KRITIKK</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'Ark1'!$A$2:$A$8</c:f>
              <c:numCache>
                <c:formatCode>General</c:formatCode>
                <c:ptCount val="7"/>
                <c:pt idx="0">
                  <c:v>2016</c:v>
                </c:pt>
                <c:pt idx="1">
                  <c:v>2017</c:v>
                </c:pt>
                <c:pt idx="2">
                  <c:v>2018</c:v>
                </c:pt>
                <c:pt idx="3">
                  <c:v>2019</c:v>
                </c:pt>
                <c:pt idx="4">
                  <c:v>2020</c:v>
                </c:pt>
                <c:pt idx="5">
                  <c:v>2021</c:v>
                </c:pt>
                <c:pt idx="6">
                  <c:v>2022</c:v>
                </c:pt>
              </c:numCache>
            </c:numRef>
          </c:cat>
          <c:val>
            <c:numRef>
              <c:f>'Ark1'!$C$2:$C$8</c:f>
              <c:numCache>
                <c:formatCode>General</c:formatCode>
                <c:ptCount val="7"/>
                <c:pt idx="0">
                  <c:v>18</c:v>
                </c:pt>
                <c:pt idx="1">
                  <c:v>18</c:v>
                </c:pt>
                <c:pt idx="2">
                  <c:v>26</c:v>
                </c:pt>
                <c:pt idx="3">
                  <c:v>14</c:v>
                </c:pt>
                <c:pt idx="4">
                  <c:v>20</c:v>
                </c:pt>
                <c:pt idx="5">
                  <c:v>14</c:v>
                </c:pt>
                <c:pt idx="6">
                  <c:v>10</c:v>
                </c:pt>
              </c:numCache>
            </c:numRef>
          </c:val>
          <c:extLst>
            <c:ext xmlns:c16="http://schemas.microsoft.com/office/drawing/2014/chart" uri="{C3380CC4-5D6E-409C-BE32-E72D297353CC}">
              <c16:uniqueId val="{00000001-1D80-4AF3-B957-C267E8509780}"/>
            </c:ext>
          </c:extLst>
        </c:ser>
        <c:ser>
          <c:idx val="2"/>
          <c:order val="2"/>
          <c:tx>
            <c:strRef>
              <c:f>'Ark1'!$D$1</c:f>
              <c:strCache>
                <c:ptCount val="1"/>
                <c:pt idx="0">
                  <c:v>BRUDD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'Ark1'!$A$2:$A$8</c:f>
              <c:numCache>
                <c:formatCode>General</c:formatCode>
                <c:ptCount val="7"/>
                <c:pt idx="0">
                  <c:v>2016</c:v>
                </c:pt>
                <c:pt idx="1">
                  <c:v>2017</c:v>
                </c:pt>
                <c:pt idx="2">
                  <c:v>2018</c:v>
                </c:pt>
                <c:pt idx="3">
                  <c:v>2019</c:v>
                </c:pt>
                <c:pt idx="4">
                  <c:v>2020</c:v>
                </c:pt>
                <c:pt idx="5">
                  <c:v>2021</c:v>
                </c:pt>
                <c:pt idx="6">
                  <c:v>2022</c:v>
                </c:pt>
              </c:numCache>
            </c:numRef>
          </c:cat>
          <c:val>
            <c:numRef>
              <c:f>'Ark1'!$D$2:$D$8</c:f>
              <c:numCache>
                <c:formatCode>General</c:formatCode>
                <c:ptCount val="7"/>
                <c:pt idx="0">
                  <c:v>55</c:v>
                </c:pt>
                <c:pt idx="1">
                  <c:v>53</c:v>
                </c:pt>
                <c:pt idx="2">
                  <c:v>48</c:v>
                </c:pt>
                <c:pt idx="3">
                  <c:v>39</c:v>
                </c:pt>
                <c:pt idx="4">
                  <c:v>36</c:v>
                </c:pt>
                <c:pt idx="5">
                  <c:v>59</c:v>
                </c:pt>
                <c:pt idx="6">
                  <c:v>39</c:v>
                </c:pt>
              </c:numCache>
            </c:numRef>
          </c:val>
          <c:extLst>
            <c:ext xmlns:c16="http://schemas.microsoft.com/office/drawing/2014/chart" uri="{C3380CC4-5D6E-409C-BE32-E72D297353CC}">
              <c16:uniqueId val="{00000002-1D80-4AF3-B957-C267E8509780}"/>
            </c:ext>
          </c:extLst>
        </c:ser>
        <c:dLbls>
          <c:dLblPos val="ctr"/>
          <c:showLegendKey val="0"/>
          <c:showVal val="1"/>
          <c:showCatName val="0"/>
          <c:showSerName val="0"/>
          <c:showPercent val="0"/>
          <c:showBubbleSize val="0"/>
        </c:dLbls>
        <c:gapWidth val="150"/>
        <c:overlap val="100"/>
        <c:axId val="1659821599"/>
        <c:axId val="1659812863"/>
      </c:barChart>
      <c:catAx>
        <c:axId val="16598215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9812863"/>
        <c:crosses val="autoZero"/>
        <c:auto val="1"/>
        <c:lblAlgn val="ctr"/>
        <c:lblOffset val="100"/>
        <c:noMultiLvlLbl val="0"/>
      </c:catAx>
      <c:valAx>
        <c:axId val="165981286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982159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b-NO" dirty="0"/>
              <a:t>Felte redaksjoner</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stacked"/>
        <c:varyColors val="0"/>
        <c:ser>
          <c:idx val="0"/>
          <c:order val="0"/>
          <c:tx>
            <c:strRef>
              <c:f>'Ark1'!$B$1</c:f>
              <c:strCache>
                <c:ptCount val="1"/>
                <c:pt idx="0">
                  <c:v>Brudd</c:v>
                </c:pt>
              </c:strCache>
            </c:strRef>
          </c:tx>
          <c:spPr>
            <a:solidFill>
              <a:schemeClr val="accent1"/>
            </a:solidFill>
            <a:ln>
              <a:noFill/>
            </a:ln>
            <a:effectLst/>
          </c:spPr>
          <c:invertIfNegative val="0"/>
          <c:cat>
            <c:strRef>
              <c:f>'Ark1'!$A$2:$A$39</c:f>
              <c:strCache>
                <c:ptCount val="38"/>
                <c:pt idx="0">
                  <c:v>NRK</c:v>
                </c:pt>
                <c:pt idx="1">
                  <c:v>Bergensavisen</c:v>
                </c:pt>
                <c:pt idx="2">
                  <c:v>Bodø Nu</c:v>
                </c:pt>
                <c:pt idx="3">
                  <c:v>TV 2</c:v>
                </c:pt>
                <c:pt idx="4">
                  <c:v>Varden</c:v>
                </c:pt>
                <c:pt idx="5">
                  <c:v>Klassekampen</c:v>
                </c:pt>
                <c:pt idx="6">
                  <c:v>Brønnøysunds Avis</c:v>
                </c:pt>
                <c:pt idx="7">
                  <c:v>Dagbladet</c:v>
                </c:pt>
                <c:pt idx="8">
                  <c:v>Trønder-Avisa</c:v>
                </c:pt>
                <c:pt idx="9">
                  <c:v>Adresseavisen</c:v>
                </c:pt>
                <c:pt idx="10">
                  <c:v>Avisa Oslo</c:v>
                </c:pt>
                <c:pt idx="11">
                  <c:v>Bladet Vesterålen</c:v>
                </c:pt>
                <c:pt idx="12">
                  <c:v>Budbæreren</c:v>
                </c:pt>
                <c:pt idx="13">
                  <c:v>Budstikka</c:v>
                </c:pt>
                <c:pt idx="14">
                  <c:v>Firda</c:v>
                </c:pt>
                <c:pt idx="15">
                  <c:v>Fontene</c:v>
                </c:pt>
                <c:pt idx="16">
                  <c:v>Fosna-Folket</c:v>
                </c:pt>
                <c:pt idx="17">
                  <c:v>Helgelands Blad</c:v>
                </c:pt>
                <c:pt idx="18">
                  <c:v>iFinnmark</c:v>
                </c:pt>
                <c:pt idx="19">
                  <c:v>Indre Akershus Blad</c:v>
                </c:pt>
                <c:pt idx="20">
                  <c:v>Kapital</c:v>
                </c:pt>
                <c:pt idx="21">
                  <c:v>Nordlys</c:v>
                </c:pt>
                <c:pt idx="22">
                  <c:v>Norge I DAG</c:v>
                </c:pt>
                <c:pt idx="23">
                  <c:v>Nyss</c:v>
                </c:pt>
                <c:pt idx="24">
                  <c:v>Oppland Arbeiderblad</c:v>
                </c:pt>
                <c:pt idx="25">
                  <c:v>Romerikes Blad</c:v>
                </c:pt>
                <c:pt idx="26">
                  <c:v>Setesdølen</c:v>
                </c:pt>
                <c:pt idx="27">
                  <c:v>Subjekt</c:v>
                </c:pt>
                <c:pt idx="28">
                  <c:v>Telemarksavisa</c:v>
                </c:pt>
                <c:pt idx="29">
                  <c:v>Utrop</c:v>
                </c:pt>
                <c:pt idx="30">
                  <c:v>Vi Menn</c:v>
                </c:pt>
                <c:pt idx="31">
                  <c:v>Vårt Oslo</c:v>
                </c:pt>
                <c:pt idx="32">
                  <c:v>Agderposten</c:v>
                </c:pt>
                <c:pt idx="33">
                  <c:v>Finnmarksposten</c:v>
                </c:pt>
                <c:pt idx="34">
                  <c:v>Rakkestad Avis</c:v>
                </c:pt>
                <c:pt idx="35">
                  <c:v>Verdens Gang</c:v>
                </c:pt>
                <c:pt idx="36">
                  <c:v>Vestlandsnytt</c:v>
                </c:pt>
                <c:pt idx="37">
                  <c:v>Østlendingen</c:v>
                </c:pt>
              </c:strCache>
            </c:strRef>
          </c:cat>
          <c:val>
            <c:numRef>
              <c:f>'Ark1'!$B$2:$B$39</c:f>
              <c:numCache>
                <c:formatCode>General</c:formatCode>
                <c:ptCount val="38"/>
                <c:pt idx="0">
                  <c:v>4</c:v>
                </c:pt>
                <c:pt idx="1">
                  <c:v>2</c:v>
                </c:pt>
                <c:pt idx="2">
                  <c:v>2</c:v>
                </c:pt>
                <c:pt idx="3">
                  <c:v>2</c:v>
                </c:pt>
                <c:pt idx="4">
                  <c:v>2</c:v>
                </c:pt>
                <c:pt idx="5">
                  <c:v>2</c:v>
                </c:pt>
                <c:pt idx="6">
                  <c:v>1</c:v>
                </c:pt>
                <c:pt idx="7">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pt idx="23">
                  <c:v>1</c:v>
                </c:pt>
                <c:pt idx="24">
                  <c:v>1</c:v>
                </c:pt>
                <c:pt idx="25">
                  <c:v>1</c:v>
                </c:pt>
                <c:pt idx="26">
                  <c:v>1</c:v>
                </c:pt>
                <c:pt idx="27">
                  <c:v>1</c:v>
                </c:pt>
                <c:pt idx="28">
                  <c:v>1</c:v>
                </c:pt>
                <c:pt idx="29">
                  <c:v>1</c:v>
                </c:pt>
                <c:pt idx="30">
                  <c:v>1</c:v>
                </c:pt>
                <c:pt idx="31">
                  <c:v>1</c:v>
                </c:pt>
              </c:numCache>
            </c:numRef>
          </c:val>
          <c:extLst>
            <c:ext xmlns:c16="http://schemas.microsoft.com/office/drawing/2014/chart" uri="{C3380CC4-5D6E-409C-BE32-E72D297353CC}">
              <c16:uniqueId val="{00000000-0B64-4F0D-ACA0-391FC9532735}"/>
            </c:ext>
          </c:extLst>
        </c:ser>
        <c:ser>
          <c:idx val="1"/>
          <c:order val="1"/>
          <c:tx>
            <c:strRef>
              <c:f>'Ark1'!$C$1</c:f>
              <c:strCache>
                <c:ptCount val="1"/>
                <c:pt idx="0">
                  <c:v>Kritikk</c:v>
                </c:pt>
              </c:strCache>
            </c:strRef>
          </c:tx>
          <c:spPr>
            <a:solidFill>
              <a:schemeClr val="accent2"/>
            </a:solidFill>
            <a:ln>
              <a:noFill/>
            </a:ln>
            <a:effectLst/>
          </c:spPr>
          <c:invertIfNegative val="0"/>
          <c:cat>
            <c:strRef>
              <c:f>'Ark1'!$A$2:$A$39</c:f>
              <c:strCache>
                <c:ptCount val="38"/>
                <c:pt idx="0">
                  <c:v>NRK</c:v>
                </c:pt>
                <c:pt idx="1">
                  <c:v>Bergensavisen</c:v>
                </c:pt>
                <c:pt idx="2">
                  <c:v>Bodø Nu</c:v>
                </c:pt>
                <c:pt idx="3">
                  <c:v>TV 2</c:v>
                </c:pt>
                <c:pt idx="4">
                  <c:v>Varden</c:v>
                </c:pt>
                <c:pt idx="5">
                  <c:v>Klassekampen</c:v>
                </c:pt>
                <c:pt idx="6">
                  <c:v>Brønnøysunds Avis</c:v>
                </c:pt>
                <c:pt idx="7">
                  <c:v>Dagbladet</c:v>
                </c:pt>
                <c:pt idx="8">
                  <c:v>Trønder-Avisa</c:v>
                </c:pt>
                <c:pt idx="9">
                  <c:v>Adresseavisen</c:v>
                </c:pt>
                <c:pt idx="10">
                  <c:v>Avisa Oslo</c:v>
                </c:pt>
                <c:pt idx="11">
                  <c:v>Bladet Vesterålen</c:v>
                </c:pt>
                <c:pt idx="12">
                  <c:v>Budbæreren</c:v>
                </c:pt>
                <c:pt idx="13">
                  <c:v>Budstikka</c:v>
                </c:pt>
                <c:pt idx="14">
                  <c:v>Firda</c:v>
                </c:pt>
                <c:pt idx="15">
                  <c:v>Fontene</c:v>
                </c:pt>
                <c:pt idx="16">
                  <c:v>Fosna-Folket</c:v>
                </c:pt>
                <c:pt idx="17">
                  <c:v>Helgelands Blad</c:v>
                </c:pt>
                <c:pt idx="18">
                  <c:v>iFinnmark</c:v>
                </c:pt>
                <c:pt idx="19">
                  <c:v>Indre Akershus Blad</c:v>
                </c:pt>
                <c:pt idx="20">
                  <c:v>Kapital</c:v>
                </c:pt>
                <c:pt idx="21">
                  <c:v>Nordlys</c:v>
                </c:pt>
                <c:pt idx="22">
                  <c:v>Norge I DAG</c:v>
                </c:pt>
                <c:pt idx="23">
                  <c:v>Nyss</c:v>
                </c:pt>
                <c:pt idx="24">
                  <c:v>Oppland Arbeiderblad</c:v>
                </c:pt>
                <c:pt idx="25">
                  <c:v>Romerikes Blad</c:v>
                </c:pt>
                <c:pt idx="26">
                  <c:v>Setesdølen</c:v>
                </c:pt>
                <c:pt idx="27">
                  <c:v>Subjekt</c:v>
                </c:pt>
                <c:pt idx="28">
                  <c:v>Telemarksavisa</c:v>
                </c:pt>
                <c:pt idx="29">
                  <c:v>Utrop</c:v>
                </c:pt>
                <c:pt idx="30">
                  <c:v>Vi Menn</c:v>
                </c:pt>
                <c:pt idx="31">
                  <c:v>Vårt Oslo</c:v>
                </c:pt>
                <c:pt idx="32">
                  <c:v>Agderposten</c:v>
                </c:pt>
                <c:pt idx="33">
                  <c:v>Finnmarksposten</c:v>
                </c:pt>
                <c:pt idx="34">
                  <c:v>Rakkestad Avis</c:v>
                </c:pt>
                <c:pt idx="35">
                  <c:v>Verdens Gang</c:v>
                </c:pt>
                <c:pt idx="36">
                  <c:v>Vestlandsnytt</c:v>
                </c:pt>
                <c:pt idx="37">
                  <c:v>Østlendingen</c:v>
                </c:pt>
              </c:strCache>
            </c:strRef>
          </c:cat>
          <c:val>
            <c:numRef>
              <c:f>'Ark1'!$C$2:$C$39</c:f>
              <c:numCache>
                <c:formatCode>General</c:formatCode>
                <c:ptCount val="38"/>
                <c:pt idx="6">
                  <c:v>1</c:v>
                </c:pt>
                <c:pt idx="7">
                  <c:v>1</c:v>
                </c:pt>
                <c:pt idx="8">
                  <c:v>2</c:v>
                </c:pt>
                <c:pt idx="32">
                  <c:v>1</c:v>
                </c:pt>
                <c:pt idx="33">
                  <c:v>1</c:v>
                </c:pt>
                <c:pt idx="34">
                  <c:v>1</c:v>
                </c:pt>
                <c:pt idx="35">
                  <c:v>1</c:v>
                </c:pt>
                <c:pt idx="36">
                  <c:v>1</c:v>
                </c:pt>
                <c:pt idx="37">
                  <c:v>1</c:v>
                </c:pt>
              </c:numCache>
            </c:numRef>
          </c:val>
          <c:extLst>
            <c:ext xmlns:c16="http://schemas.microsoft.com/office/drawing/2014/chart" uri="{C3380CC4-5D6E-409C-BE32-E72D297353CC}">
              <c16:uniqueId val="{00000001-0B64-4F0D-ACA0-391FC9532735}"/>
            </c:ext>
          </c:extLst>
        </c:ser>
        <c:dLbls>
          <c:showLegendKey val="0"/>
          <c:showVal val="0"/>
          <c:showCatName val="0"/>
          <c:showSerName val="0"/>
          <c:showPercent val="0"/>
          <c:showBubbleSize val="0"/>
        </c:dLbls>
        <c:gapWidth val="150"/>
        <c:overlap val="100"/>
        <c:axId val="1544907487"/>
        <c:axId val="1544906239"/>
      </c:barChart>
      <c:catAx>
        <c:axId val="15449074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544906239"/>
        <c:crosses val="autoZero"/>
        <c:auto val="1"/>
        <c:lblAlgn val="ctr"/>
        <c:lblOffset val="100"/>
        <c:noMultiLvlLbl val="0"/>
      </c:catAx>
      <c:valAx>
        <c:axId val="1544906239"/>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544907487"/>
        <c:crosses val="autoZero"/>
        <c:crossBetween val="between"/>
        <c:majorUnit val="1"/>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b-NO" dirty="0"/>
              <a:t>Hvem fikk </a:t>
            </a:r>
            <a:r>
              <a:rPr lang="nb-NO" baseline="0" dirty="0"/>
              <a:t>flest klager i 2022</a:t>
            </a:r>
            <a:r>
              <a:rPr lang="nb-NO" dirty="0"/>
              <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stacked"/>
        <c:varyColors val="0"/>
        <c:ser>
          <c:idx val="0"/>
          <c:order val="0"/>
          <c:tx>
            <c:strRef>
              <c:f>'Ark1'!$B$1</c:f>
              <c:strCache>
                <c:ptCount val="1"/>
                <c:pt idx="0">
                  <c:v>Brudd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'Ark1'!$A$2:$A$5</c:f>
              <c:strCache>
                <c:ptCount val="4"/>
                <c:pt idx="0">
                  <c:v>NRK</c:v>
                </c:pt>
                <c:pt idx="1">
                  <c:v>VG</c:v>
                </c:pt>
                <c:pt idx="2">
                  <c:v>TV 2</c:v>
                </c:pt>
                <c:pt idx="3">
                  <c:v>Nettavisen</c:v>
                </c:pt>
              </c:strCache>
            </c:strRef>
          </c:cat>
          <c:val>
            <c:numRef>
              <c:f>'Ark1'!$B$2:$B$5</c:f>
              <c:numCache>
                <c:formatCode>General</c:formatCode>
                <c:ptCount val="4"/>
                <c:pt idx="0">
                  <c:v>4</c:v>
                </c:pt>
                <c:pt idx="2">
                  <c:v>2</c:v>
                </c:pt>
              </c:numCache>
            </c:numRef>
          </c:val>
          <c:extLst>
            <c:ext xmlns:c16="http://schemas.microsoft.com/office/drawing/2014/chart" uri="{C3380CC4-5D6E-409C-BE32-E72D297353CC}">
              <c16:uniqueId val="{00000000-3F8B-4128-BE81-2371CDBB2662}"/>
            </c:ext>
          </c:extLst>
        </c:ser>
        <c:ser>
          <c:idx val="1"/>
          <c:order val="1"/>
          <c:tx>
            <c:strRef>
              <c:f>'Ark1'!$C$1</c:f>
              <c:strCache>
                <c:ptCount val="1"/>
                <c:pt idx="0">
                  <c:v>Kritikk</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'Ark1'!$A$2:$A$5</c:f>
              <c:strCache>
                <c:ptCount val="4"/>
                <c:pt idx="0">
                  <c:v>NRK</c:v>
                </c:pt>
                <c:pt idx="1">
                  <c:v>VG</c:v>
                </c:pt>
                <c:pt idx="2">
                  <c:v>TV 2</c:v>
                </c:pt>
                <c:pt idx="3">
                  <c:v>Nettavisen</c:v>
                </c:pt>
              </c:strCache>
            </c:strRef>
          </c:cat>
          <c:val>
            <c:numRef>
              <c:f>'Ark1'!$C$2:$C$5</c:f>
              <c:numCache>
                <c:formatCode>General</c:formatCode>
                <c:ptCount val="4"/>
                <c:pt idx="1">
                  <c:v>1</c:v>
                </c:pt>
              </c:numCache>
            </c:numRef>
          </c:val>
          <c:extLst>
            <c:ext xmlns:c16="http://schemas.microsoft.com/office/drawing/2014/chart" uri="{C3380CC4-5D6E-409C-BE32-E72D297353CC}">
              <c16:uniqueId val="{00000001-3F8B-4128-BE81-2371CDBB2662}"/>
            </c:ext>
          </c:extLst>
        </c:ser>
        <c:ser>
          <c:idx val="2"/>
          <c:order val="2"/>
          <c:tx>
            <c:strRef>
              <c:f>'Ark1'!$D$1</c:f>
              <c:strCache>
                <c:ptCount val="1"/>
                <c:pt idx="0">
                  <c:v>Ikke brudd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'Ark1'!$A$2:$A$5</c:f>
              <c:strCache>
                <c:ptCount val="4"/>
                <c:pt idx="0">
                  <c:v>NRK</c:v>
                </c:pt>
                <c:pt idx="1">
                  <c:v>VG</c:v>
                </c:pt>
                <c:pt idx="2">
                  <c:v>TV 2</c:v>
                </c:pt>
                <c:pt idx="3">
                  <c:v>Nettavisen</c:v>
                </c:pt>
              </c:strCache>
            </c:strRef>
          </c:cat>
          <c:val>
            <c:numRef>
              <c:f>'Ark1'!$D$2:$D$5</c:f>
              <c:numCache>
                <c:formatCode>General</c:formatCode>
                <c:ptCount val="4"/>
                <c:pt idx="0">
                  <c:v>5</c:v>
                </c:pt>
                <c:pt idx="1">
                  <c:v>7</c:v>
                </c:pt>
                <c:pt idx="2">
                  <c:v>2</c:v>
                </c:pt>
                <c:pt idx="3">
                  <c:v>2</c:v>
                </c:pt>
              </c:numCache>
            </c:numRef>
          </c:val>
          <c:extLst>
            <c:ext xmlns:c16="http://schemas.microsoft.com/office/drawing/2014/chart" uri="{C3380CC4-5D6E-409C-BE32-E72D297353CC}">
              <c16:uniqueId val="{00000002-3F8B-4128-BE81-2371CDBB2662}"/>
            </c:ext>
          </c:extLst>
        </c:ser>
        <c:ser>
          <c:idx val="3"/>
          <c:order val="3"/>
          <c:tx>
            <c:strRef>
              <c:f>'Ark1'!$E$1</c:f>
              <c:strCache>
                <c:ptCount val="1"/>
                <c:pt idx="0">
                  <c:v>Forenklet</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'Ark1'!$A$2:$A$5</c:f>
              <c:strCache>
                <c:ptCount val="4"/>
                <c:pt idx="0">
                  <c:v>NRK</c:v>
                </c:pt>
                <c:pt idx="1">
                  <c:v>VG</c:v>
                </c:pt>
                <c:pt idx="2">
                  <c:v>TV 2</c:v>
                </c:pt>
                <c:pt idx="3">
                  <c:v>Nettavisen</c:v>
                </c:pt>
              </c:strCache>
            </c:strRef>
          </c:cat>
          <c:val>
            <c:numRef>
              <c:f>'Ark1'!$E$2:$E$5</c:f>
              <c:numCache>
                <c:formatCode>General</c:formatCode>
                <c:ptCount val="4"/>
                <c:pt idx="0">
                  <c:v>14</c:v>
                </c:pt>
                <c:pt idx="1">
                  <c:v>11</c:v>
                </c:pt>
                <c:pt idx="2">
                  <c:v>3</c:v>
                </c:pt>
                <c:pt idx="3">
                  <c:v>5</c:v>
                </c:pt>
              </c:numCache>
            </c:numRef>
          </c:val>
          <c:extLst>
            <c:ext xmlns:c16="http://schemas.microsoft.com/office/drawing/2014/chart" uri="{C3380CC4-5D6E-409C-BE32-E72D297353CC}">
              <c16:uniqueId val="{00000003-3F8B-4128-BE81-2371CDBB2662}"/>
            </c:ext>
          </c:extLst>
        </c:ser>
        <c:dLbls>
          <c:dLblPos val="ctr"/>
          <c:showLegendKey val="0"/>
          <c:showVal val="1"/>
          <c:showCatName val="0"/>
          <c:showSerName val="0"/>
          <c:showPercent val="0"/>
          <c:showBubbleSize val="0"/>
        </c:dLbls>
        <c:gapWidth val="150"/>
        <c:overlap val="100"/>
        <c:axId val="1181305680"/>
        <c:axId val="1181294032"/>
      </c:barChart>
      <c:catAx>
        <c:axId val="1181305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181294032"/>
        <c:crosses val="autoZero"/>
        <c:auto val="1"/>
        <c:lblAlgn val="ctr"/>
        <c:lblOffset val="100"/>
        <c:noMultiLvlLbl val="0"/>
      </c:catAx>
      <c:valAx>
        <c:axId val="1181294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181305680"/>
        <c:crosses val="autoZero"/>
        <c:crossBetween val="between"/>
      </c:valAx>
      <c:spPr>
        <a:noFill/>
        <a:ln>
          <a:noFill/>
        </a:ln>
        <a:effectLst/>
      </c:spPr>
    </c:plotArea>
    <c:legend>
      <c:legendPos val="l"/>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'Ark1'!$B$1</c:f>
              <c:strCache>
                <c:ptCount val="1"/>
                <c:pt idx="0">
                  <c:v>Kolonne3</c:v>
                </c:pt>
              </c:strCache>
            </c:strRef>
          </c:tx>
          <c:spPr>
            <a:solidFill>
              <a:schemeClr val="accent1"/>
            </a:solidFill>
            <a:ln>
              <a:noFill/>
            </a:ln>
            <a:effectLst/>
          </c:spPr>
          <c:invertIfNegative val="0"/>
          <c:dPt>
            <c:idx val="1"/>
            <c:invertIfNegative val="0"/>
            <c:bubble3D val="0"/>
            <c:spPr>
              <a:solidFill>
                <a:schemeClr val="accent4">
                  <a:lumMod val="50000"/>
                </a:schemeClr>
              </a:solidFill>
              <a:ln>
                <a:noFill/>
              </a:ln>
              <a:effectLst/>
            </c:spPr>
            <c:extLst>
              <c:ext xmlns:c16="http://schemas.microsoft.com/office/drawing/2014/chart" uri="{C3380CC4-5D6E-409C-BE32-E72D297353CC}">
                <c16:uniqueId val="{00000000-D31D-4AD8-BFD1-C12FDDD38479}"/>
              </c:ext>
            </c:extLst>
          </c:dPt>
          <c:dPt>
            <c:idx val="2"/>
            <c:invertIfNegative val="0"/>
            <c:bubble3D val="0"/>
            <c:spPr>
              <a:solidFill>
                <a:schemeClr val="bg1">
                  <a:lumMod val="50000"/>
                  <a:lumOff val="50000"/>
                </a:schemeClr>
              </a:solidFill>
              <a:ln>
                <a:noFill/>
              </a:ln>
              <a:effectLst/>
            </c:spPr>
            <c:extLst>
              <c:ext xmlns:c16="http://schemas.microsoft.com/office/drawing/2014/chart" uri="{C3380CC4-5D6E-409C-BE32-E72D297353CC}">
                <c16:uniqueId val="{00000001-D31D-4AD8-BFD1-C12FDDD38479}"/>
              </c:ext>
            </c:extLst>
          </c:dPt>
          <c:dPt>
            <c:idx val="3"/>
            <c:invertIfNegative val="0"/>
            <c:bubble3D val="0"/>
            <c:spPr>
              <a:solidFill>
                <a:schemeClr val="accent1">
                  <a:lumMod val="75000"/>
                </a:schemeClr>
              </a:solidFill>
              <a:ln>
                <a:noFill/>
              </a:ln>
              <a:effectLst/>
            </c:spPr>
            <c:extLst>
              <c:ext xmlns:c16="http://schemas.microsoft.com/office/drawing/2014/chart" uri="{C3380CC4-5D6E-409C-BE32-E72D297353CC}">
                <c16:uniqueId val="{00000002-D31D-4AD8-BFD1-C12FDDD38479}"/>
              </c:ext>
            </c:extLst>
          </c:dPt>
          <c:dPt>
            <c:idx val="4"/>
            <c:invertIfNegative val="0"/>
            <c:bubble3D val="0"/>
            <c:spPr>
              <a:solidFill>
                <a:schemeClr val="accent1">
                  <a:lumMod val="50000"/>
                </a:schemeClr>
              </a:solidFill>
              <a:ln>
                <a:noFill/>
              </a:ln>
              <a:effectLst/>
            </c:spPr>
            <c:extLst>
              <c:ext xmlns:c16="http://schemas.microsoft.com/office/drawing/2014/chart" uri="{C3380CC4-5D6E-409C-BE32-E72D297353CC}">
                <c16:uniqueId val="{00000003-D31D-4AD8-BFD1-C12FDDD38479}"/>
              </c:ext>
            </c:extLst>
          </c:dPt>
          <c:dPt>
            <c:idx val="5"/>
            <c:invertIfNegative val="0"/>
            <c:bubble3D val="0"/>
            <c:spPr>
              <a:solidFill>
                <a:schemeClr val="accent4">
                  <a:lumMod val="50000"/>
                </a:schemeClr>
              </a:solidFill>
              <a:ln>
                <a:noFill/>
              </a:ln>
              <a:effectLst/>
            </c:spPr>
            <c:extLst>
              <c:ext xmlns:c16="http://schemas.microsoft.com/office/drawing/2014/chart" uri="{C3380CC4-5D6E-409C-BE32-E72D297353CC}">
                <c16:uniqueId val="{00000004-D31D-4AD8-BFD1-C12FDDD38479}"/>
              </c:ext>
            </c:extLst>
          </c:dPt>
          <c:dPt>
            <c:idx val="6"/>
            <c:invertIfNegative val="0"/>
            <c:bubble3D val="0"/>
            <c:spPr>
              <a:solidFill>
                <a:schemeClr val="accent4">
                  <a:lumMod val="75000"/>
                </a:schemeClr>
              </a:solidFill>
              <a:ln>
                <a:noFill/>
              </a:ln>
              <a:effectLst/>
            </c:spPr>
            <c:extLst>
              <c:ext xmlns:c16="http://schemas.microsoft.com/office/drawing/2014/chart" uri="{C3380CC4-5D6E-409C-BE32-E72D297353CC}">
                <c16:uniqueId val="{00000005-D31D-4AD8-BFD1-C12FDDD38479}"/>
              </c:ext>
            </c:extLst>
          </c:dPt>
          <c:cat>
            <c:strRef>
              <c:f>'Ark1'!$A$2:$A$8</c:f>
              <c:strCache>
                <c:ptCount val="7"/>
                <c:pt idx="0">
                  <c:v>Lokalavis</c:v>
                </c:pt>
                <c:pt idx="1">
                  <c:v>Nisjeavis</c:v>
                </c:pt>
                <c:pt idx="2">
                  <c:v>Fagpresse</c:v>
                </c:pt>
                <c:pt idx="3">
                  <c:v>Riksavis</c:v>
                </c:pt>
                <c:pt idx="4">
                  <c:v>Kringkaster</c:v>
                </c:pt>
                <c:pt idx="5">
                  <c:v>Magasin</c:v>
                </c:pt>
                <c:pt idx="6">
                  <c:v>Regionavis</c:v>
                </c:pt>
              </c:strCache>
            </c:strRef>
          </c:cat>
          <c:val>
            <c:numRef>
              <c:f>'Ark1'!$B$2:$B$8</c:f>
              <c:numCache>
                <c:formatCode>General</c:formatCode>
                <c:ptCount val="7"/>
                <c:pt idx="0">
                  <c:v>25</c:v>
                </c:pt>
                <c:pt idx="1">
                  <c:v>4</c:v>
                </c:pt>
                <c:pt idx="2">
                  <c:v>3</c:v>
                </c:pt>
                <c:pt idx="3">
                  <c:v>2</c:v>
                </c:pt>
                <c:pt idx="4">
                  <c:v>2</c:v>
                </c:pt>
                <c:pt idx="5">
                  <c:v>1</c:v>
                </c:pt>
                <c:pt idx="6">
                  <c:v>1</c:v>
                </c:pt>
              </c:numCache>
            </c:numRef>
          </c:val>
          <c:extLst>
            <c:ext xmlns:c16="http://schemas.microsoft.com/office/drawing/2014/chart" uri="{C3380CC4-5D6E-409C-BE32-E72D297353CC}">
              <c16:uniqueId val="{00000000-7A84-443B-AFEB-57DE1927F45F}"/>
            </c:ext>
          </c:extLst>
        </c:ser>
        <c:dLbls>
          <c:showLegendKey val="0"/>
          <c:showVal val="0"/>
          <c:showCatName val="0"/>
          <c:showSerName val="0"/>
          <c:showPercent val="0"/>
          <c:showBubbleSize val="0"/>
        </c:dLbls>
        <c:gapWidth val="150"/>
        <c:overlap val="100"/>
        <c:axId val="1654504831"/>
        <c:axId val="1654498175"/>
      </c:barChart>
      <c:catAx>
        <c:axId val="16545048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4498175"/>
        <c:crosses val="autoZero"/>
        <c:auto val="1"/>
        <c:lblAlgn val="ctr"/>
        <c:lblOffset val="100"/>
        <c:noMultiLvlLbl val="0"/>
      </c:catAx>
      <c:valAx>
        <c:axId val="165449817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4504831"/>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'Ark1'!$B$1</c:f>
              <c:strCache>
                <c:ptCount val="1"/>
                <c:pt idx="0">
                  <c:v>Punkt i Vær Varsom-plakaten</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0-D741-4AC3-ADBF-9D2347486E45}"/>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1-D741-4AC3-ADBF-9D2347486E45}"/>
              </c:ext>
            </c:extLst>
          </c:dPt>
          <c:dLbls>
            <c:dLbl>
              <c:idx val="12"/>
              <c:layout>
                <c:manualLayout>
                  <c:x val="-2.083333333333486E-3"/>
                  <c:y val="2.7140748031494917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342-4347-B494-47795E389985}"/>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nb-N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'Ark1'!$A$2:$A$14</c:f>
              <c:strCache>
                <c:ptCount val="13"/>
                <c:pt idx="0">
                  <c:v>3.2.</c:v>
                </c:pt>
                <c:pt idx="1">
                  <c:v>4.14.</c:v>
                </c:pt>
                <c:pt idx="2">
                  <c:v>4.4.</c:v>
                </c:pt>
                <c:pt idx="3">
                  <c:v>3.3.</c:v>
                </c:pt>
                <c:pt idx="4">
                  <c:v>4.7.</c:v>
                </c:pt>
                <c:pt idx="5">
                  <c:v>2.2.</c:v>
                </c:pt>
                <c:pt idx="6">
                  <c:v>3.9.</c:v>
                </c:pt>
                <c:pt idx="7">
                  <c:v>4.1.</c:v>
                </c:pt>
                <c:pt idx="8">
                  <c:v>4.3.</c:v>
                </c:pt>
                <c:pt idx="9">
                  <c:v>4.8.</c:v>
                </c:pt>
                <c:pt idx="10">
                  <c:v>4.10.</c:v>
                </c:pt>
                <c:pt idx="11">
                  <c:v>4.12.</c:v>
                </c:pt>
                <c:pt idx="12">
                  <c:v>3.1.</c:v>
                </c:pt>
              </c:strCache>
            </c:strRef>
          </c:cat>
          <c:val>
            <c:numRef>
              <c:f>'Ark1'!$B$2:$B$14</c:f>
              <c:numCache>
                <c:formatCode>General</c:formatCode>
                <c:ptCount val="13"/>
                <c:pt idx="0">
                  <c:v>21</c:v>
                </c:pt>
                <c:pt idx="1">
                  <c:v>17</c:v>
                </c:pt>
                <c:pt idx="2">
                  <c:v>7</c:v>
                </c:pt>
                <c:pt idx="3">
                  <c:v>5</c:v>
                </c:pt>
                <c:pt idx="4">
                  <c:v>4</c:v>
                </c:pt>
                <c:pt idx="5">
                  <c:v>2</c:v>
                </c:pt>
                <c:pt idx="6">
                  <c:v>2</c:v>
                </c:pt>
                <c:pt idx="7">
                  <c:v>2</c:v>
                </c:pt>
                <c:pt idx="8">
                  <c:v>2</c:v>
                </c:pt>
                <c:pt idx="9">
                  <c:v>2</c:v>
                </c:pt>
                <c:pt idx="10">
                  <c:v>2</c:v>
                </c:pt>
                <c:pt idx="11">
                  <c:v>2</c:v>
                </c:pt>
                <c:pt idx="12">
                  <c:v>1</c:v>
                </c:pt>
              </c:numCache>
            </c:numRef>
          </c:val>
          <c:extLst>
            <c:ext xmlns:c16="http://schemas.microsoft.com/office/drawing/2014/chart" uri="{C3380CC4-5D6E-409C-BE32-E72D297353CC}">
              <c16:uniqueId val="{00000000-3342-4347-B494-47795E389985}"/>
            </c:ext>
          </c:extLst>
        </c:ser>
        <c:ser>
          <c:idx val="1"/>
          <c:order val="1"/>
          <c:tx>
            <c:strRef>
              <c:f>'Ark1'!$C$1</c:f>
              <c:strCache>
                <c:ptCount val="1"/>
                <c:pt idx="0">
                  <c:v>Kolonne1</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'Ark1'!$A$2:$A$14</c:f>
              <c:strCache>
                <c:ptCount val="13"/>
                <c:pt idx="0">
                  <c:v>3.2.</c:v>
                </c:pt>
                <c:pt idx="1">
                  <c:v>4.14.</c:v>
                </c:pt>
                <c:pt idx="2">
                  <c:v>4.4.</c:v>
                </c:pt>
                <c:pt idx="3">
                  <c:v>3.3.</c:v>
                </c:pt>
                <c:pt idx="4">
                  <c:v>4.7.</c:v>
                </c:pt>
                <c:pt idx="5">
                  <c:v>2.2.</c:v>
                </c:pt>
                <c:pt idx="6">
                  <c:v>3.9.</c:v>
                </c:pt>
                <c:pt idx="7">
                  <c:v>4.1.</c:v>
                </c:pt>
                <c:pt idx="8">
                  <c:v>4.3.</c:v>
                </c:pt>
                <c:pt idx="9">
                  <c:v>4.8.</c:v>
                </c:pt>
                <c:pt idx="10">
                  <c:v>4.10.</c:v>
                </c:pt>
                <c:pt idx="11">
                  <c:v>4.12.</c:v>
                </c:pt>
                <c:pt idx="12">
                  <c:v>3.1.</c:v>
                </c:pt>
              </c:strCache>
            </c:strRef>
          </c:cat>
          <c:val>
            <c:numRef>
              <c:f>'Ark1'!$C$2:$C$14</c:f>
              <c:numCache>
                <c:formatCode>General</c:formatCode>
                <c:ptCount val="13"/>
              </c:numCache>
            </c:numRef>
          </c:val>
          <c:extLst>
            <c:ext xmlns:c16="http://schemas.microsoft.com/office/drawing/2014/chart" uri="{C3380CC4-5D6E-409C-BE32-E72D297353CC}">
              <c16:uniqueId val="{00000001-3342-4347-B494-47795E389985}"/>
            </c:ext>
          </c:extLst>
        </c:ser>
        <c:ser>
          <c:idx val="2"/>
          <c:order val="2"/>
          <c:tx>
            <c:strRef>
              <c:f>'Ark1'!$D$1</c:f>
              <c:strCache>
                <c:ptCount val="1"/>
                <c:pt idx="0">
                  <c:v>Kolonne2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nb-N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'Ark1'!$A$2:$A$14</c:f>
              <c:strCache>
                <c:ptCount val="13"/>
                <c:pt idx="0">
                  <c:v>3.2.</c:v>
                </c:pt>
                <c:pt idx="1">
                  <c:v>4.14.</c:v>
                </c:pt>
                <c:pt idx="2">
                  <c:v>4.4.</c:v>
                </c:pt>
                <c:pt idx="3">
                  <c:v>3.3.</c:v>
                </c:pt>
                <c:pt idx="4">
                  <c:v>4.7.</c:v>
                </c:pt>
                <c:pt idx="5">
                  <c:v>2.2.</c:v>
                </c:pt>
                <c:pt idx="6">
                  <c:v>3.9.</c:v>
                </c:pt>
                <c:pt idx="7">
                  <c:v>4.1.</c:v>
                </c:pt>
                <c:pt idx="8">
                  <c:v>4.3.</c:v>
                </c:pt>
                <c:pt idx="9">
                  <c:v>4.8.</c:v>
                </c:pt>
                <c:pt idx="10">
                  <c:v>4.10.</c:v>
                </c:pt>
                <c:pt idx="11">
                  <c:v>4.12.</c:v>
                </c:pt>
                <c:pt idx="12">
                  <c:v>3.1.</c:v>
                </c:pt>
              </c:strCache>
            </c:strRef>
          </c:cat>
          <c:val>
            <c:numRef>
              <c:f>'Ark1'!$D$2:$D$14</c:f>
              <c:numCache>
                <c:formatCode>General</c:formatCode>
                <c:ptCount val="13"/>
              </c:numCache>
            </c:numRef>
          </c:val>
          <c:extLst>
            <c:ext xmlns:c16="http://schemas.microsoft.com/office/drawing/2014/chart" uri="{C3380CC4-5D6E-409C-BE32-E72D297353CC}">
              <c16:uniqueId val="{00000002-3342-4347-B494-47795E389985}"/>
            </c:ext>
          </c:extLst>
        </c:ser>
        <c:dLbls>
          <c:showLegendKey val="0"/>
          <c:showVal val="1"/>
          <c:showCatName val="0"/>
          <c:showSerName val="0"/>
          <c:showPercent val="0"/>
          <c:showBubbleSize val="0"/>
        </c:dLbls>
        <c:gapWidth val="150"/>
        <c:overlap val="100"/>
        <c:axId val="1659825343"/>
        <c:axId val="1659819519"/>
      </c:barChart>
      <c:catAx>
        <c:axId val="16598253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9819519"/>
        <c:crosses val="autoZero"/>
        <c:auto val="1"/>
        <c:lblAlgn val="ctr"/>
        <c:lblOffset val="100"/>
        <c:noMultiLvlLbl val="0"/>
      </c:catAx>
      <c:valAx>
        <c:axId val="16598195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1659825343"/>
        <c:crosses val="autoZero"/>
        <c:crossBetween val="between"/>
      </c:valAx>
      <c:spPr>
        <a:noFill/>
        <a:ln>
          <a:noFill/>
        </a:ln>
        <a:effectLst/>
      </c:spPr>
    </c:plotArea>
    <c:legend>
      <c:legendPos val="b"/>
      <c:legendEntry>
        <c:idx val="1"/>
        <c:delete val="1"/>
      </c:legendEntry>
      <c:legendEntry>
        <c:idx val="2"/>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nb-NO" b="0" dirty="0">
                <a:effectLst/>
                <a:latin typeface="Calibri" panose="020F0502020204030204" pitchFamily="34" charset="0"/>
                <a:cs typeface="Calibri" panose="020F0502020204030204" pitchFamily="34" charset="0"/>
              </a:rPr>
              <a:t>Utvikling VVP 3.2 og 4.14</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nb-NO"/>
        </a:p>
      </c:txPr>
    </c:title>
    <c:autoTitleDeleted val="0"/>
    <c:plotArea>
      <c:layout>
        <c:manualLayout>
          <c:layoutTarget val="inner"/>
          <c:xMode val="edge"/>
          <c:yMode val="edge"/>
          <c:x val="7.1055774278215217E-2"/>
          <c:y val="0.15048449803149605"/>
          <c:w val="0.91436089238845142"/>
          <c:h val="0.69535999015748029"/>
        </c:manualLayout>
      </c:layout>
      <c:lineChart>
        <c:grouping val="standard"/>
        <c:varyColors val="0"/>
        <c:ser>
          <c:idx val="0"/>
          <c:order val="0"/>
          <c:tx>
            <c:strRef>
              <c:f>'Ark1'!$B$1</c:f>
              <c:strCache>
                <c:ptCount val="1"/>
                <c:pt idx="0">
                  <c:v>VVP 3.2</c:v>
                </c:pt>
              </c:strCache>
            </c:strRef>
          </c:tx>
          <c:spPr>
            <a:ln w="34925" cap="rnd">
              <a:solidFill>
                <a:schemeClr val="accent1"/>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lumMod val="85000"/>
                      </a:schemeClr>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numRef>
              <c:f>'Ark1'!$A$2:$A$11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'Ark1'!$B$2:$B$11</c:f>
              <c:numCache>
                <c:formatCode>General</c:formatCode>
                <c:ptCount val="10"/>
                <c:pt idx="0">
                  <c:v>13</c:v>
                </c:pt>
                <c:pt idx="1">
                  <c:v>6</c:v>
                </c:pt>
                <c:pt idx="2">
                  <c:v>17</c:v>
                </c:pt>
                <c:pt idx="3">
                  <c:v>18</c:v>
                </c:pt>
                <c:pt idx="4">
                  <c:v>14</c:v>
                </c:pt>
                <c:pt idx="5">
                  <c:v>30</c:v>
                </c:pt>
                <c:pt idx="6">
                  <c:v>22</c:v>
                </c:pt>
                <c:pt idx="7">
                  <c:v>19</c:v>
                </c:pt>
                <c:pt idx="8">
                  <c:v>36</c:v>
                </c:pt>
                <c:pt idx="9">
                  <c:v>21</c:v>
                </c:pt>
              </c:numCache>
            </c:numRef>
          </c:val>
          <c:smooth val="0"/>
          <c:extLst>
            <c:ext xmlns:c16="http://schemas.microsoft.com/office/drawing/2014/chart" uri="{C3380CC4-5D6E-409C-BE32-E72D297353CC}">
              <c16:uniqueId val="{00000000-F42B-43CF-B621-30F2A9B8C7AB}"/>
            </c:ext>
          </c:extLst>
        </c:ser>
        <c:ser>
          <c:idx val="1"/>
          <c:order val="1"/>
          <c:tx>
            <c:strRef>
              <c:f>'Ark1'!$C$1</c:f>
              <c:strCache>
                <c:ptCount val="1"/>
                <c:pt idx="0">
                  <c:v>VVP 4.14</c:v>
                </c:pt>
              </c:strCache>
            </c:strRef>
          </c:tx>
          <c:spPr>
            <a:ln w="34925" cap="rnd">
              <a:solidFill>
                <a:schemeClr val="accent4">
                  <a:lumMod val="50000"/>
                </a:schemeClr>
              </a:solidFill>
              <a:round/>
            </a:ln>
            <a:effectLst>
              <a:outerShdw blurRad="40000" dist="23000" dir="5400000" rotWithShape="0">
                <a:srgbClr val="000000">
                  <a:alpha val="35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lt1">
                        <a:lumMod val="85000"/>
                      </a:schemeClr>
                    </a:solidFill>
                    <a:latin typeface="+mn-lt"/>
                    <a:ea typeface="+mn-ea"/>
                    <a:cs typeface="+mn-cs"/>
                  </a:defRPr>
                </a:pPr>
                <a:endParaRPr lang="nb-N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numRef>
              <c:f>'Ark1'!$A$2:$A$11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'Ark1'!$C$2:$C$11</c:f>
              <c:numCache>
                <c:formatCode>General</c:formatCode>
                <c:ptCount val="10"/>
                <c:pt idx="0">
                  <c:v>33</c:v>
                </c:pt>
                <c:pt idx="1">
                  <c:v>17</c:v>
                </c:pt>
                <c:pt idx="2">
                  <c:v>23</c:v>
                </c:pt>
                <c:pt idx="3">
                  <c:v>18</c:v>
                </c:pt>
                <c:pt idx="4">
                  <c:v>23</c:v>
                </c:pt>
                <c:pt idx="5">
                  <c:v>21</c:v>
                </c:pt>
                <c:pt idx="6">
                  <c:v>13</c:v>
                </c:pt>
                <c:pt idx="7">
                  <c:v>24</c:v>
                </c:pt>
                <c:pt idx="8">
                  <c:v>32</c:v>
                </c:pt>
                <c:pt idx="9">
                  <c:v>17</c:v>
                </c:pt>
              </c:numCache>
            </c:numRef>
          </c:val>
          <c:smooth val="0"/>
          <c:extLst>
            <c:ext xmlns:c16="http://schemas.microsoft.com/office/drawing/2014/chart" uri="{C3380CC4-5D6E-409C-BE32-E72D297353CC}">
              <c16:uniqueId val="{00000001-F42B-43CF-B621-30F2A9B8C7AB}"/>
            </c:ext>
          </c:extLst>
        </c:ser>
        <c:ser>
          <c:idx val="2"/>
          <c:order val="2"/>
          <c:tx>
            <c:strRef>
              <c:f>'Ark1'!$D$1</c:f>
              <c:strCache>
                <c:ptCount val="1"/>
                <c:pt idx="0">
                  <c:v>Kolonne1</c:v>
                </c:pt>
              </c:strCache>
            </c:strRef>
          </c:tx>
          <c:spPr>
            <a:ln w="34925" cap="rnd">
              <a:solidFill>
                <a:schemeClr val="accent3"/>
              </a:solidFill>
              <a:round/>
            </a:ln>
            <a:effectLst>
              <a:outerShdw blurRad="40000" dist="23000" dir="5400000" rotWithShape="0">
                <a:srgbClr val="000000">
                  <a:alpha val="35000"/>
                </a:srgbClr>
              </a:outerShdw>
            </a:effectLst>
          </c:spPr>
          <c:marker>
            <c:symbol val="none"/>
          </c:marker>
          <c:cat>
            <c:numRef>
              <c:f>'Ark1'!$A$2:$A$11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'Ark1'!$D$2:$D$11</c:f>
              <c:numCache>
                <c:formatCode>General</c:formatCode>
                <c:ptCount val="10"/>
              </c:numCache>
            </c:numRef>
          </c:val>
          <c:smooth val="0"/>
          <c:extLst>
            <c:ext xmlns:c16="http://schemas.microsoft.com/office/drawing/2014/chart" uri="{C3380CC4-5D6E-409C-BE32-E72D297353CC}">
              <c16:uniqueId val="{00000002-F42B-43CF-B621-30F2A9B8C7AB}"/>
            </c:ext>
          </c:extLst>
        </c:ser>
        <c:ser>
          <c:idx val="3"/>
          <c:order val="3"/>
          <c:tx>
            <c:strRef>
              <c:f>'Ark1'!$E$1</c:f>
              <c:strCache>
                <c:ptCount val="1"/>
                <c:pt idx="0">
                  <c:v>Kolonne2</c:v>
                </c:pt>
              </c:strCache>
            </c:strRef>
          </c:tx>
          <c:spPr>
            <a:ln w="34925" cap="rnd">
              <a:solidFill>
                <a:schemeClr val="accent4"/>
              </a:solidFill>
              <a:round/>
            </a:ln>
            <a:effectLst>
              <a:outerShdw blurRad="40000" dist="23000" dir="5400000" rotWithShape="0">
                <a:srgbClr val="000000">
                  <a:alpha val="35000"/>
                </a:srgbClr>
              </a:outerShdw>
            </a:effectLst>
          </c:spPr>
          <c:marker>
            <c:symbol val="none"/>
          </c:marker>
          <c:cat>
            <c:numRef>
              <c:f>'Ark1'!$A$2:$A$11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'Ark1'!$E$2:$E$11</c:f>
              <c:numCache>
                <c:formatCode>General</c:formatCode>
                <c:ptCount val="10"/>
              </c:numCache>
            </c:numRef>
          </c:val>
          <c:smooth val="0"/>
          <c:extLst>
            <c:ext xmlns:c16="http://schemas.microsoft.com/office/drawing/2014/chart" uri="{C3380CC4-5D6E-409C-BE32-E72D297353CC}">
              <c16:uniqueId val="{00000003-F42B-43CF-B621-30F2A9B8C7AB}"/>
            </c:ext>
          </c:extLst>
        </c:ser>
        <c:dLbls>
          <c:showLegendKey val="0"/>
          <c:showVal val="0"/>
          <c:showCatName val="0"/>
          <c:showSerName val="0"/>
          <c:showPercent val="0"/>
          <c:showBubbleSize val="0"/>
        </c:dLbls>
        <c:smooth val="0"/>
        <c:axId val="1763840735"/>
        <c:axId val="1763838239"/>
      </c:lineChart>
      <c:catAx>
        <c:axId val="1763840735"/>
        <c:scaling>
          <c:orientation val="minMax"/>
        </c:scaling>
        <c:delete val="0"/>
        <c:axPos val="b"/>
        <c:numFmt formatCode="General" sourceLinked="1"/>
        <c:majorTickMark val="none"/>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nb-NO"/>
          </a:p>
        </c:txPr>
        <c:crossAx val="1763838239"/>
        <c:crosses val="autoZero"/>
        <c:auto val="1"/>
        <c:lblAlgn val="ctr"/>
        <c:lblOffset val="100"/>
        <c:noMultiLvlLbl val="0"/>
      </c:catAx>
      <c:valAx>
        <c:axId val="1763838239"/>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nb-NO"/>
          </a:p>
        </c:txPr>
        <c:crossAx val="1763840735"/>
        <c:crosses val="autoZero"/>
        <c:crossBetween val="between"/>
      </c:valAx>
      <c:spPr>
        <a:noFill/>
        <a:ln>
          <a:noFill/>
        </a:ln>
        <a:effectLst/>
      </c:spPr>
    </c:plotArea>
    <c:legend>
      <c:legendPos val="b"/>
      <c:legendEntry>
        <c:idx val="2"/>
        <c:delete val="1"/>
      </c:legendEntry>
      <c:legendEntry>
        <c:idx val="3"/>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nb-N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nb-N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nb-NO" dirty="0"/>
              <a:t>Hvem klarte</a:t>
            </a:r>
            <a:r>
              <a:rPr lang="nb-NO" baseline="0" dirty="0"/>
              <a:t> å finne en minnelig løsning med klageren? </a:t>
            </a:r>
            <a:endParaRPr lang="nb-NO"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b-NO"/>
        </a:p>
      </c:txPr>
    </c:title>
    <c:autoTitleDeleted val="0"/>
    <c:plotArea>
      <c:layout/>
      <c:barChart>
        <c:barDir val="col"/>
        <c:grouping val="clustered"/>
        <c:varyColors val="0"/>
        <c:ser>
          <c:idx val="0"/>
          <c:order val="0"/>
          <c:tx>
            <c:strRef>
              <c:f>'Ark1'!$B$1</c:f>
              <c:strCache>
                <c:ptCount val="1"/>
                <c:pt idx="0">
                  <c:v>Minnelig løsning</c:v>
                </c:pt>
              </c:strCache>
            </c:strRef>
          </c:tx>
          <c:spPr>
            <a:solidFill>
              <a:schemeClr val="accent1"/>
            </a:solidFill>
            <a:ln>
              <a:noFill/>
            </a:ln>
            <a:effectLst/>
          </c:spPr>
          <c:invertIfNegative val="0"/>
          <c:cat>
            <c:strRef>
              <c:f>'Ark1'!$A$2:$A$24</c:f>
              <c:strCache>
                <c:ptCount val="23"/>
                <c:pt idx="0">
                  <c:v>NRK</c:v>
                </c:pt>
                <c:pt idx="1">
                  <c:v>Dagbladet</c:v>
                </c:pt>
                <c:pt idx="2">
                  <c:v>Dagen</c:v>
                </c:pt>
                <c:pt idx="3">
                  <c:v>Telemarksavisa</c:v>
                </c:pt>
                <c:pt idx="4">
                  <c:v>Verdens Gang</c:v>
                </c:pt>
                <c:pt idx="5">
                  <c:v>Helgelands Blad</c:v>
                </c:pt>
                <c:pt idx="6">
                  <c:v>Aftenposten</c:v>
                </c:pt>
                <c:pt idx="7">
                  <c:v>Drammens Tidende</c:v>
                </c:pt>
                <c:pt idx="8">
                  <c:v>Finansavisen</c:v>
                </c:pt>
                <c:pt idx="9">
                  <c:v>Halden Arbeiderblad</c:v>
                </c:pt>
                <c:pt idx="10">
                  <c:v>iFinnmark</c:v>
                </c:pt>
                <c:pt idx="11">
                  <c:v>Jærbladet</c:v>
                </c:pt>
                <c:pt idx="12">
                  <c:v>Nordlys</c:v>
                </c:pt>
                <c:pt idx="13">
                  <c:v>Porsgrunns Dagblad</c:v>
                </c:pt>
                <c:pt idx="14">
                  <c:v>Ringerikes Blad</c:v>
                </c:pt>
                <c:pt idx="15">
                  <c:v>Sandefjords Blad</c:v>
                </c:pt>
                <c:pt idx="16">
                  <c:v>Sunnmørsposten</c:v>
                </c:pt>
                <c:pt idx="17">
                  <c:v>Telen</c:v>
                </c:pt>
                <c:pt idx="18">
                  <c:v>Tønsbergs Blad</c:v>
                </c:pt>
                <c:pt idx="19">
                  <c:v>Utrop</c:v>
                </c:pt>
                <c:pt idx="20">
                  <c:v>Varingen</c:v>
                </c:pt>
                <c:pt idx="21">
                  <c:v>Vesterålen Online</c:v>
                </c:pt>
                <c:pt idx="22">
                  <c:v>Østlands-Posten</c:v>
                </c:pt>
              </c:strCache>
            </c:strRef>
          </c:cat>
          <c:val>
            <c:numRef>
              <c:f>'Ark1'!$B$2:$B$24</c:f>
              <c:numCache>
                <c:formatCode>General</c:formatCode>
                <c:ptCount val="23"/>
                <c:pt idx="0">
                  <c:v>5</c:v>
                </c:pt>
                <c:pt idx="1">
                  <c:v>2</c:v>
                </c:pt>
                <c:pt idx="2">
                  <c:v>2</c:v>
                </c:pt>
                <c:pt idx="3">
                  <c:v>2</c:v>
                </c:pt>
                <c:pt idx="4">
                  <c:v>2</c:v>
                </c:pt>
                <c:pt idx="5">
                  <c:v>1</c:v>
                </c:pt>
                <c:pt idx="6">
                  <c:v>1</c:v>
                </c:pt>
                <c:pt idx="7">
                  <c:v>1</c:v>
                </c:pt>
                <c:pt idx="8">
                  <c:v>1</c:v>
                </c:pt>
                <c:pt idx="9">
                  <c:v>1</c:v>
                </c:pt>
                <c:pt idx="10">
                  <c:v>1</c:v>
                </c:pt>
                <c:pt idx="11">
                  <c:v>1</c:v>
                </c:pt>
                <c:pt idx="12">
                  <c:v>1</c:v>
                </c:pt>
                <c:pt idx="13">
                  <c:v>1</c:v>
                </c:pt>
                <c:pt idx="14">
                  <c:v>1</c:v>
                </c:pt>
                <c:pt idx="15">
                  <c:v>1</c:v>
                </c:pt>
                <c:pt idx="16">
                  <c:v>1</c:v>
                </c:pt>
                <c:pt idx="17">
                  <c:v>1</c:v>
                </c:pt>
                <c:pt idx="18">
                  <c:v>1</c:v>
                </c:pt>
                <c:pt idx="19">
                  <c:v>1</c:v>
                </c:pt>
                <c:pt idx="20">
                  <c:v>1</c:v>
                </c:pt>
                <c:pt idx="21">
                  <c:v>1</c:v>
                </c:pt>
                <c:pt idx="22">
                  <c:v>1</c:v>
                </c:pt>
              </c:numCache>
            </c:numRef>
          </c:val>
          <c:extLst>
            <c:ext xmlns:c16="http://schemas.microsoft.com/office/drawing/2014/chart" uri="{C3380CC4-5D6E-409C-BE32-E72D297353CC}">
              <c16:uniqueId val="{00000000-60CA-4DEF-8AFC-04B1F1BF5DB2}"/>
            </c:ext>
          </c:extLst>
        </c:ser>
        <c:dLbls>
          <c:showLegendKey val="0"/>
          <c:showVal val="0"/>
          <c:showCatName val="0"/>
          <c:showSerName val="0"/>
          <c:showPercent val="0"/>
          <c:showBubbleSize val="0"/>
        </c:dLbls>
        <c:gapWidth val="219"/>
        <c:overlap val="-27"/>
        <c:axId val="63467072"/>
        <c:axId val="63477888"/>
      </c:barChart>
      <c:catAx>
        <c:axId val="634670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63477888"/>
        <c:crosses val="autoZero"/>
        <c:auto val="1"/>
        <c:lblAlgn val="ctr"/>
        <c:lblOffset val="100"/>
        <c:noMultiLvlLbl val="0"/>
      </c:catAx>
      <c:valAx>
        <c:axId val="634778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b-NO"/>
          </a:p>
        </c:txPr>
        <c:crossAx val="634670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nb-N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presse.no/avansert-sok/?post_date=01012022+26122022&amp;_sfm_sak_vvpl_punkt=5520"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presse.no/avansert-sok/?post_date=01012022+26122022&amp;_sfm_sak_vvpl_punkt=5533"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Shape 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5" name="Shape 3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endParaRPr lang="nb-NO" dirty="0"/>
          </a:p>
        </p:txBody>
      </p:sp>
    </p:spTree>
    <p:extLst>
      <p:ext uri="{BB962C8B-B14F-4D97-AF65-F5344CB8AC3E}">
        <p14:creationId xmlns:p14="http://schemas.microsoft.com/office/powerpoint/2010/main" val="638036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VVP 3.2 inneholder flere krav: </a:t>
            </a:r>
          </a:p>
          <a:p>
            <a:pPr marL="228600" indent="-228600">
              <a:buAutoNum type="arabicPeriod"/>
            </a:pPr>
            <a:r>
              <a:rPr lang="nb-NO" dirty="0"/>
              <a:t>Man skal velge kilder kritisk, bruke relevante kilder</a:t>
            </a:r>
          </a:p>
          <a:p>
            <a:pPr marL="228600" indent="-228600">
              <a:buAutoNum type="arabicPeriod"/>
            </a:pPr>
            <a:r>
              <a:rPr lang="nb-NO" dirty="0"/>
              <a:t>Kontrollere at opplysninger er riktige </a:t>
            </a:r>
          </a:p>
          <a:p>
            <a:pPr marL="228600" indent="-228600">
              <a:buAutoNum type="arabicPeriod"/>
            </a:pPr>
            <a:r>
              <a:rPr lang="nb-NO" dirty="0"/>
              <a:t>Tilstrebe kildebredde </a:t>
            </a:r>
          </a:p>
          <a:p>
            <a:pPr marL="228600" indent="-228600">
              <a:buAutoNum type="arabicPeriod"/>
            </a:pPr>
            <a:r>
              <a:rPr lang="nb-NO" dirty="0"/>
              <a:t>Behandle informasjon fra bl.a. anonyme kilder spesielt aktsomt</a:t>
            </a:r>
          </a:p>
          <a:p>
            <a:pPr marL="0" indent="0">
              <a:buNone/>
            </a:pPr>
            <a:r>
              <a:rPr lang="nb-NO" dirty="0"/>
              <a:t>Det er altså mye som kan resultere i brudd på VVP 3.2. I all hovedsak skyldes fellelsene på VVP 3.2 i 2022 at mediene ikke kontrollerer opplysninger godt nok. I noen tilfeller innebærer dette at kildebredden også blir for dårlig, at fremstillingen mangler kilder/opplysninger, og at kildegrunnlaget blir mangelfullt/uklart og fremstår ukritisk. </a:t>
            </a:r>
          </a:p>
          <a:p>
            <a:pPr marL="0" indent="0">
              <a:buNone/>
            </a:pPr>
            <a:r>
              <a:rPr lang="nb-NO" dirty="0"/>
              <a:t>Tidligere har PFU ved fellelser på VVP 3.2 også vist til at mediene er for konstaterende og tar for lite forbehold i fremstillingen. Dette har PFU i mindre grad omtalt i 2022. </a:t>
            </a:r>
          </a:p>
          <a:p>
            <a:pPr>
              <a:buNone/>
            </a:pPr>
            <a:r>
              <a:rPr lang="nb-NO" dirty="0"/>
              <a:t>Lenke til sakene som er felt på VVP 3.2: </a:t>
            </a:r>
            <a:r>
              <a:rPr lang="nb-NO" sz="18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https://presse.no/avansert-sok/?post_date=01012022+26122022&amp;_sfm_sak_vvpl_punkt=5520</a:t>
            </a:r>
            <a:endParaRPr lang="nb-NO" dirty="0"/>
          </a:p>
        </p:txBody>
      </p:sp>
    </p:spTree>
    <p:extLst>
      <p:ext uri="{BB962C8B-B14F-4D97-AF65-F5344CB8AC3E}">
        <p14:creationId xmlns:p14="http://schemas.microsoft.com/office/powerpoint/2010/main" val="29765583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Pts val="1100"/>
              <a:buFontTx/>
              <a:buNone/>
              <a:tabLst/>
              <a:defRPr/>
            </a:pPr>
            <a:r>
              <a:rPr lang="nb-NO" b="0" i="0" noProof="0" dirty="0">
                <a:solidFill>
                  <a:srgbClr val="212529"/>
                </a:solidFill>
                <a:effectLst/>
                <a:latin typeface="-apple-system"/>
              </a:rPr>
              <a:t>PFU påpeker ofte at det er den som blir utsatt for sterke beskyldninger som har rett på samtidig imøtegåelse, ikke en overordnet eller andre (med mindre den angrepne selv henviser til andre). </a:t>
            </a:r>
            <a:br>
              <a:rPr lang="nb-NO" b="0" i="0" noProof="0" dirty="0">
                <a:solidFill>
                  <a:srgbClr val="212529"/>
                </a:solidFill>
                <a:effectLst/>
                <a:latin typeface="-apple-system"/>
              </a:rPr>
            </a:br>
            <a:r>
              <a:rPr lang="nb-NO" b="0" i="0" noProof="0" dirty="0">
                <a:solidFill>
                  <a:srgbClr val="212529"/>
                </a:solidFill>
                <a:effectLst/>
                <a:latin typeface="-apple-system"/>
              </a:rPr>
              <a:t>De aller fleste fellelsene på VVP 4.14 skyldes at redaksjonen ikke har tatt kontakt med den som blir utsatt for beskyldningene, slik at beskyldningene aldri blir forelagt vedkommende. Tidligere år har PFU også felt på VVP 4.14 fordi mediet ikke har referert imøtegåelsen som er gitt på tilstrekkelig vis, eller at man ikke har gitt tilstrekkelig (reell) tid til å svare. Dette er i mindre grad årsaker til fellelsene på VVP 4.14 i 2022.</a:t>
            </a:r>
          </a:p>
          <a:p>
            <a:pPr marL="0" marR="0" lvl="0" indent="0" algn="l" defTabSz="914400" rtl="0" eaLnBrk="1" fontAlgn="auto" latinLnBrk="0" hangingPunct="1">
              <a:lnSpc>
                <a:spcPct val="100000"/>
              </a:lnSpc>
              <a:spcBef>
                <a:spcPts val="0"/>
              </a:spcBef>
              <a:spcAft>
                <a:spcPts val="0"/>
              </a:spcAft>
              <a:buClrTx/>
              <a:buSzPts val="1100"/>
              <a:buFontTx/>
              <a:buNone/>
              <a:tabLst/>
              <a:defRPr/>
            </a:pPr>
            <a:r>
              <a:rPr lang="nb-NO" b="0" i="0" noProof="0" dirty="0">
                <a:solidFill>
                  <a:srgbClr val="212529"/>
                </a:solidFill>
                <a:effectLst/>
                <a:latin typeface="-apple-system"/>
              </a:rPr>
              <a:t>I elleve saker har mediet blitt felt på både VVP 3.2 og 4.14. I disse sakene har mediet ikke kontaktet den sentrale kilden for å gi samtidig imøtegåelse, og dermed heller ikke kontrollert opplysningene tilstrekkelig. </a:t>
            </a:r>
            <a:br>
              <a:rPr lang="nb-NO" b="0" i="0" noProof="0" dirty="0">
                <a:solidFill>
                  <a:srgbClr val="212529"/>
                </a:solidFill>
                <a:effectLst/>
                <a:latin typeface="-apple-system"/>
              </a:rPr>
            </a:br>
            <a:r>
              <a:rPr lang="nb-NO" b="0" i="0" noProof="0" dirty="0">
                <a:solidFill>
                  <a:srgbClr val="212529"/>
                </a:solidFill>
                <a:effectLst/>
                <a:latin typeface="-apple-system"/>
              </a:rPr>
              <a:t>Lenke til 4.14-fellelser: </a:t>
            </a:r>
            <a:r>
              <a:rPr lang="nb-NO" sz="1100" b="1"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https://presse.no/avansert-sok/?post_date=01012022+26122022&amp;_sfm_sak_vvpl_punkt=5533</a:t>
            </a:r>
            <a:r>
              <a:rPr lang="nb-NO"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nb-NO" b="0" i="0" noProof="0" dirty="0">
              <a:solidFill>
                <a:srgbClr val="212529"/>
              </a:solidFill>
              <a:effectLst/>
              <a:latin typeface="-apple-system"/>
            </a:endParaRPr>
          </a:p>
        </p:txBody>
      </p:sp>
    </p:spTree>
    <p:extLst>
      <p:ext uri="{BB962C8B-B14F-4D97-AF65-F5344CB8AC3E}">
        <p14:creationId xmlns:p14="http://schemas.microsoft.com/office/powerpoint/2010/main" val="27038323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I de aller fleste tilfeller kommer PFU til enighet og samler seg om én felles konklusjon. Det er imidlertid alltid mulig for de enkelte PFU-medlemmene å ta dissens, men det er alltid flertallets konklusjon som blir stående.  </a:t>
            </a:r>
            <a:br>
              <a:rPr lang="nb-NO" dirty="0"/>
            </a:br>
            <a:r>
              <a:rPr lang="nb-NO" dirty="0"/>
              <a:t>I 2022 har PFU delt seg i fem klagesaker, og i alle tilfellene har det handlet om klager som endte med et flertalls-vedtak for fellelse. </a:t>
            </a:r>
            <a:br>
              <a:rPr lang="nb-NO" dirty="0"/>
            </a:br>
            <a:r>
              <a:rPr lang="nb-NO" dirty="0"/>
              <a:t>. </a:t>
            </a:r>
          </a:p>
        </p:txBody>
      </p:sp>
    </p:spTree>
    <p:extLst>
      <p:ext uri="{BB962C8B-B14F-4D97-AF65-F5344CB8AC3E}">
        <p14:creationId xmlns:p14="http://schemas.microsoft.com/office/powerpoint/2010/main" val="347737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Det er inngått litt flere minnelige ordninger i 2022: 31 mot 27 i 2021 (og 23 i 2020). </a:t>
            </a:r>
            <a:br>
              <a:rPr lang="nb-NO" dirty="0"/>
            </a:br>
            <a:r>
              <a:rPr lang="nb-NO" dirty="0"/>
              <a:t>NRK er også på topp i denne statistikken.</a:t>
            </a:r>
          </a:p>
        </p:txBody>
      </p:sp>
    </p:spTree>
    <p:extLst>
      <p:ext uri="{BB962C8B-B14F-4D97-AF65-F5344CB8AC3E}">
        <p14:creationId xmlns:p14="http://schemas.microsoft.com/office/powerpoint/2010/main" val="2005314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endParaRPr lang="nb-NO" dirty="0"/>
          </a:p>
        </p:txBody>
      </p:sp>
    </p:spTree>
    <p:extLst>
      <p:ext uri="{BB962C8B-B14F-4D97-AF65-F5344CB8AC3E}">
        <p14:creationId xmlns:p14="http://schemas.microsoft.com/office/powerpoint/2010/main" val="16789146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PFU mottar mange klager som ikke kan behandles fordi de ikke innfrir de formelle kravene, jf. </a:t>
            </a:r>
            <a:r>
              <a:rPr lang="nb-NO" dirty="0" err="1"/>
              <a:t>PFUs</a:t>
            </a:r>
            <a:r>
              <a:rPr lang="nb-NO" dirty="0"/>
              <a:t> vedtekter § 4. Totalt er 320 klager avvist i 2022. </a:t>
            </a:r>
          </a:p>
          <a:p>
            <a:pPr>
              <a:buNone/>
            </a:pPr>
            <a:r>
              <a:rPr lang="nb-NO" dirty="0"/>
              <a:t>Det er flere grunner til at klagene må avvises, men de hyppigste årsakene til avvisning er at den som klager ikke selv har klagerett og ikke innhenter samtykke til klagen fra en direkte berørt eller omtalt part. Dernest må klager avvises fordi de ikke er presseetisk begrunnet; de handler heller om rene synspunkter på innhold i mediene. En del klager må også avvises fordi de kommer inn etter at klagefristen på seks måneder er utløpt.</a:t>
            </a:r>
          </a:p>
          <a:p>
            <a:pPr>
              <a:buNone/>
            </a:pPr>
            <a:endParaRPr lang="nb-NO" sz="1100" b="1" dirty="0">
              <a:latin typeface="Calibri" panose="020F0502020204030204" pitchFamily="34" charset="0"/>
              <a:cs typeface="Calibri" panose="020F0502020204030204" pitchFamily="34" charset="0"/>
            </a:endParaRPr>
          </a:p>
          <a:p>
            <a:pPr>
              <a:buNone/>
            </a:pPr>
            <a:r>
              <a:rPr lang="nb-NO" sz="1100" b="1" dirty="0">
                <a:latin typeface="Calibri" panose="020F0502020204030204" pitchFamily="34" charset="0"/>
                <a:cs typeface="Calibri" panose="020F0502020204030204" pitchFamily="34" charset="0"/>
              </a:rPr>
              <a:t>Begrunnelsene </a:t>
            </a:r>
            <a:r>
              <a:rPr lang="nb-NO" sz="1100" dirty="0">
                <a:latin typeface="Calibri" panose="020F0502020204030204" pitchFamily="34" charset="0"/>
                <a:cs typeface="Calibri" panose="020F0502020204030204" pitchFamily="34" charset="0"/>
              </a:rPr>
              <a:t>for at klager avvises er hjemlet i </a:t>
            </a:r>
            <a:r>
              <a:rPr lang="nb-NO" sz="1100" dirty="0" err="1">
                <a:latin typeface="Calibri" panose="020F0502020204030204" pitchFamily="34" charset="0"/>
                <a:cs typeface="Calibri" panose="020F0502020204030204" pitchFamily="34" charset="0"/>
              </a:rPr>
              <a:t>PFUs</a:t>
            </a:r>
            <a:r>
              <a:rPr lang="nb-NO" sz="1100" dirty="0">
                <a:latin typeface="Calibri" panose="020F0502020204030204" pitchFamily="34" charset="0"/>
                <a:cs typeface="Calibri" panose="020F0502020204030204" pitchFamily="34" charset="0"/>
              </a:rPr>
              <a:t> vedtekter. </a:t>
            </a:r>
            <a:br>
              <a:rPr lang="nb-NO" sz="1100" dirty="0">
                <a:latin typeface="Calibri" panose="020F0502020204030204" pitchFamily="34" charset="0"/>
                <a:cs typeface="Calibri" panose="020F0502020204030204" pitchFamily="34" charset="0"/>
              </a:rPr>
            </a:br>
            <a:r>
              <a:rPr lang="nb-NO" sz="1100" b="1" dirty="0">
                <a:latin typeface="Calibri" panose="020F0502020204030204" pitchFamily="34" charset="0"/>
                <a:cs typeface="Calibri" panose="020F0502020204030204" pitchFamily="34" charset="0"/>
              </a:rPr>
              <a:t>Manglende samtykke</a:t>
            </a:r>
            <a:r>
              <a:rPr lang="nb-NO" sz="1100" dirty="0">
                <a:latin typeface="Calibri" panose="020F0502020204030204" pitchFamily="34" charset="0"/>
                <a:cs typeface="Calibri" panose="020F0502020204030204" pitchFamily="34" charset="0"/>
              </a:rPr>
              <a:t>: PFU skal vurdere om en konkret part er utsatt for et presseetisk overtramp, og må dermed vite at denne parten ønsker klagebehandling. Derfor kreves samtykke fra den/de saken gjelder. </a:t>
            </a:r>
            <a:br>
              <a:rPr lang="nb-NO" sz="1100" dirty="0">
                <a:latin typeface="Calibri" panose="020F0502020204030204" pitchFamily="34" charset="0"/>
                <a:cs typeface="Calibri" panose="020F0502020204030204" pitchFamily="34" charset="0"/>
              </a:rPr>
            </a:br>
            <a:r>
              <a:rPr lang="nb-NO" sz="1100" b="1" dirty="0">
                <a:latin typeface="Calibri" panose="020F0502020204030204" pitchFamily="34" charset="0"/>
                <a:cs typeface="Calibri" panose="020F0502020204030204" pitchFamily="34" charset="0"/>
              </a:rPr>
              <a:t>Synspunkter</a:t>
            </a:r>
            <a:r>
              <a:rPr lang="nb-NO" sz="1100" dirty="0">
                <a:latin typeface="Calibri" panose="020F0502020204030204" pitchFamily="34" charset="0"/>
                <a:cs typeface="Calibri" panose="020F0502020204030204" pitchFamily="34" charset="0"/>
              </a:rPr>
              <a:t>: At klagere misliker hvordan mediene dekker en sak generelt, og mener mediene prioriterer feil saker etc., er ikke noe PFU vurderer. Slike synspunkter hører hjemme i den offentlige debatten. Dette handler også om klager uten reell presseetisk begrunnelse, og der det er vanskelig å finne en part man kan si er utsatt for et potensielt presseetisk overtramp. </a:t>
            </a:r>
          </a:p>
          <a:p>
            <a:pPr>
              <a:buNone/>
            </a:pPr>
            <a:r>
              <a:rPr lang="nb-NO" sz="1100" b="1" dirty="0">
                <a:latin typeface="Calibri" panose="020F0502020204030204" pitchFamily="34" charset="0"/>
                <a:cs typeface="Calibri" panose="020F0502020204030204" pitchFamily="34" charset="0"/>
              </a:rPr>
              <a:t>Foreldet</a:t>
            </a:r>
            <a:r>
              <a:rPr lang="nb-NO" sz="1100" dirty="0">
                <a:latin typeface="Calibri" panose="020F0502020204030204" pitchFamily="34" charset="0"/>
                <a:cs typeface="Calibri" panose="020F0502020204030204" pitchFamily="34" charset="0"/>
              </a:rPr>
              <a:t>: Klager på publiseringer som er mer enn seks måneder gamle. </a:t>
            </a:r>
            <a:endParaRPr lang="nb-NO" dirty="0"/>
          </a:p>
        </p:txBody>
      </p:sp>
    </p:spTree>
    <p:extLst>
      <p:ext uri="{BB962C8B-B14F-4D97-AF65-F5344CB8AC3E}">
        <p14:creationId xmlns:p14="http://schemas.microsoft.com/office/powerpoint/2010/main" val="4209285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
        <p:cNvGrpSpPr/>
        <p:nvPr/>
      </p:nvGrpSpPr>
      <p:grpSpPr>
        <a:xfrm>
          <a:off x="0" y="0"/>
          <a:ext cx="0" cy="0"/>
          <a:chOff x="0" y="0"/>
          <a:chExt cx="0" cy="0"/>
        </a:xfrm>
      </p:grpSpPr>
      <p:sp>
        <p:nvSpPr>
          <p:cNvPr id="40" name="Shape 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1" name="Shape 4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Kraftig nedgang i antallet klager til PFU i 2022 sammenlignet med de to foregående årene. </a:t>
            </a:r>
            <a:br>
              <a:rPr lang="nb-NO" dirty="0"/>
            </a:br>
            <a:r>
              <a:rPr lang="nb-NO" dirty="0"/>
              <a:t>Mengden klager PFU mottar ligger imidlertid fremdeles høyt sett opp mot antallet klager PFU mottok for ti år siden. </a:t>
            </a:r>
          </a:p>
        </p:txBody>
      </p:sp>
    </p:spTree>
    <p:extLst>
      <p:ext uri="{BB962C8B-B14F-4D97-AF65-F5344CB8AC3E}">
        <p14:creationId xmlns:p14="http://schemas.microsoft.com/office/powerpoint/2010/main" val="260008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114300" lvl="0" indent="0" rtl="0">
              <a:spcBef>
                <a:spcPts val="0"/>
              </a:spcBef>
              <a:spcAft>
                <a:spcPts val="0"/>
              </a:spcAft>
              <a:buSzPts val="1800"/>
              <a:buFont typeface="Arial"/>
              <a:buNone/>
            </a:pPr>
            <a:r>
              <a:rPr lang="en" sz="1100" dirty="0">
                <a:latin typeface="Arial"/>
                <a:ea typeface="Arial"/>
                <a:cs typeface="Arial"/>
                <a:sym typeface="Arial"/>
              </a:rPr>
              <a:t>I 2022 har PFU behandlet totalt 227 klagesaker, som er litt færre enn </a:t>
            </a:r>
            <a:r>
              <a:rPr lang="nb-NO" sz="1100" dirty="0">
                <a:latin typeface="Arial"/>
                <a:ea typeface="Arial"/>
                <a:cs typeface="Arial"/>
                <a:sym typeface="Arial"/>
              </a:rPr>
              <a:t>året før (</a:t>
            </a:r>
            <a:r>
              <a:rPr lang="en" sz="1100" dirty="0">
                <a:latin typeface="Arial"/>
                <a:ea typeface="Arial"/>
                <a:cs typeface="Arial"/>
                <a:sym typeface="Arial"/>
              </a:rPr>
              <a:t>249 klagesaker </a:t>
            </a:r>
            <a:r>
              <a:rPr lang="nb-NO" sz="1100" dirty="0"/>
              <a:t>i 2021).</a:t>
            </a:r>
            <a:endParaRPr lang="en" sz="1100" dirty="0">
              <a:latin typeface="Arial"/>
              <a:ea typeface="Arial"/>
              <a:cs typeface="Arial"/>
              <a:sym typeface="Arial"/>
            </a:endParaRPr>
          </a:p>
          <a:p>
            <a:pPr marL="114300" lvl="0" indent="0" rtl="0">
              <a:spcBef>
                <a:spcPts val="0"/>
              </a:spcBef>
              <a:spcAft>
                <a:spcPts val="0"/>
              </a:spcAft>
              <a:buSzPts val="1800"/>
              <a:buFont typeface="Arial"/>
              <a:buNone/>
            </a:pPr>
            <a:r>
              <a:rPr lang="en" sz="1100" dirty="0"/>
              <a:t>101 saker har fått </a:t>
            </a:r>
            <a:r>
              <a:rPr lang="nb-NO" sz="1100" dirty="0"/>
              <a:t>full behandling, mot 142 i 2021 (MERK: I 2021 ble det avholdt ett ekstra møte, altså 12 mot normalt 11 møter i året).</a:t>
            </a:r>
          </a:p>
          <a:p>
            <a:pPr marL="114300" lvl="0" indent="0" rtl="0">
              <a:spcBef>
                <a:spcPts val="0"/>
              </a:spcBef>
              <a:spcAft>
                <a:spcPts val="0"/>
              </a:spcAft>
              <a:buSzPts val="1800"/>
              <a:buFont typeface="Arial"/>
              <a:buNone/>
            </a:pPr>
            <a:r>
              <a:rPr lang="nb-NO" sz="1100" dirty="0"/>
              <a:t>Samtidig har PFU behandlet flere klager på forenklet måte i 2022: 126 klager mot 107 i 2021.</a:t>
            </a:r>
          </a:p>
          <a:p>
            <a:pPr marL="114300" marR="0" lvl="0" indent="0" algn="l" defTabSz="914400" rtl="0" eaLnBrk="1" fontAlgn="auto" latinLnBrk="0" hangingPunct="1">
              <a:lnSpc>
                <a:spcPct val="100000"/>
              </a:lnSpc>
              <a:spcBef>
                <a:spcPts val="0"/>
              </a:spcBef>
              <a:spcAft>
                <a:spcPts val="0"/>
              </a:spcAft>
              <a:buClrTx/>
              <a:buSzPts val="1800"/>
              <a:buFont typeface="Arial"/>
              <a:buNone/>
              <a:tabLst/>
              <a:defRPr/>
            </a:pPr>
            <a:r>
              <a:rPr lang="en" sz="1100" dirty="0">
                <a:latin typeface="Arial"/>
                <a:ea typeface="Arial"/>
                <a:cs typeface="Arial"/>
                <a:sym typeface="Arial"/>
              </a:rPr>
              <a:t>D</a:t>
            </a:r>
            <a:r>
              <a:rPr lang="nb-NO" sz="1100" dirty="0">
                <a:latin typeface="Arial"/>
                <a:ea typeface="Arial"/>
                <a:cs typeface="Arial"/>
                <a:sym typeface="Arial"/>
              </a:rPr>
              <a:t>e</a:t>
            </a:r>
            <a:r>
              <a:rPr lang="en" sz="1100" dirty="0">
                <a:latin typeface="Arial"/>
                <a:ea typeface="Arial"/>
                <a:cs typeface="Arial"/>
                <a:sym typeface="Arial"/>
              </a:rPr>
              <a:t>tte gir en f</a:t>
            </a:r>
            <a:r>
              <a:rPr lang="nb-NO" sz="1100" dirty="0">
                <a:latin typeface="Arial"/>
                <a:ea typeface="Arial"/>
                <a:cs typeface="Arial"/>
                <a:sym typeface="Arial"/>
              </a:rPr>
              <a:t>e</a:t>
            </a:r>
            <a:r>
              <a:rPr lang="en" sz="1100" dirty="0">
                <a:latin typeface="Arial"/>
                <a:ea typeface="Arial"/>
                <a:cs typeface="Arial"/>
                <a:sym typeface="Arial"/>
              </a:rPr>
              <a:t>llingsprosent på ca. 48,5 % (mot 51 % i 2021) i saker som har gjennomgått full behandling. F</a:t>
            </a:r>
            <a:r>
              <a:rPr lang="nb-NO" sz="1100" dirty="0">
                <a:latin typeface="Arial"/>
                <a:ea typeface="Arial"/>
                <a:cs typeface="Arial"/>
                <a:sym typeface="Arial"/>
              </a:rPr>
              <a:t>e</a:t>
            </a:r>
            <a:r>
              <a:rPr lang="en" sz="1100" dirty="0">
                <a:latin typeface="Arial"/>
                <a:ea typeface="Arial"/>
                <a:cs typeface="Arial"/>
                <a:sym typeface="Arial"/>
              </a:rPr>
              <a:t>llingsprosenten er 21,5 % (mot 29 % </a:t>
            </a:r>
            <a:r>
              <a:rPr lang="nb-NO" sz="1100" dirty="0"/>
              <a:t>i</a:t>
            </a:r>
            <a:r>
              <a:rPr lang="en" sz="1100" dirty="0">
                <a:latin typeface="Arial"/>
                <a:ea typeface="Arial"/>
                <a:cs typeface="Arial"/>
                <a:sym typeface="Arial"/>
              </a:rPr>
              <a:t> 2021) </a:t>
            </a:r>
            <a:r>
              <a:rPr lang="nb-NO" sz="1100" dirty="0"/>
              <a:t>om man inkluderer klager som har fått forenklet behandling.</a:t>
            </a:r>
            <a:r>
              <a:rPr lang="en" sz="1100" dirty="0">
                <a:latin typeface="Arial"/>
                <a:ea typeface="Arial"/>
                <a:cs typeface="Arial"/>
                <a:sym typeface="Arial"/>
              </a:rPr>
              <a:t> Forenklet behandling innebærer at PFU konkluderer med “ikke brudd” uten at det er gjennomført noen tilsvarsrunde mellom partene. </a:t>
            </a:r>
            <a:endParaRPr lang="nb-NO" dirty="0"/>
          </a:p>
        </p:txBody>
      </p:sp>
    </p:spTree>
    <p:extLst>
      <p:ext uri="{BB962C8B-B14F-4D97-AF65-F5344CB8AC3E}">
        <p14:creationId xmlns:p14="http://schemas.microsoft.com/office/powerpoint/2010/main" val="15166443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Omtrent like mange klagesaker endte med at mediet gikk fri i 2022 som i 2021, men totalt noe færre antall saker behandlet.</a:t>
            </a:r>
          </a:p>
        </p:txBody>
      </p:sp>
    </p:spTree>
    <p:extLst>
      <p:ext uri="{BB962C8B-B14F-4D97-AF65-F5344CB8AC3E}">
        <p14:creationId xmlns:p14="http://schemas.microsoft.com/office/powerpoint/2010/main" val="1568192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Shape 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47" name="Shape 4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Pts val="1100"/>
              <a:buFontTx/>
              <a:buNone/>
              <a:tabLst/>
              <a:defRPr/>
            </a:pPr>
            <a:r>
              <a:rPr lang="nb-NO" dirty="0"/>
              <a:t>Også nedgang i antall felte redaksjoner: PFU har behandlet klager mot </a:t>
            </a:r>
            <a:r>
              <a:rPr lang="en" sz="1100" dirty="0"/>
              <a:t>95 ulike redaksjoner, og av disse er 38 felt (</a:t>
            </a:r>
            <a:r>
              <a:rPr lang="nb-NO" sz="1100" dirty="0"/>
              <a:t>i</a:t>
            </a:r>
            <a:r>
              <a:rPr lang="en" sz="1100" dirty="0"/>
              <a:t> 2021: 46 av 100 felt).</a:t>
            </a:r>
            <a:endParaRPr lang="en" sz="1100" dirty="0">
              <a:latin typeface="Arial"/>
              <a:ea typeface="Arial"/>
              <a:cs typeface="Arial"/>
              <a:sym typeface="Arial"/>
            </a:endParaRPr>
          </a:p>
          <a:p>
            <a:pPr marL="0" lvl="0" indent="0">
              <a:spcBef>
                <a:spcPts val="0"/>
              </a:spcBef>
              <a:buNone/>
            </a:pPr>
            <a:r>
              <a:rPr lang="nb-NO" dirty="0"/>
              <a:t>NRK er på topp med fire fellelser. Fellelsene gjelder fire ulike NRK-redaksjoner: NRK Innlandet, NRK Møre og Romsdal, NRK P3 og NRK Nyheter. </a:t>
            </a:r>
            <a:br>
              <a:rPr lang="nb-NO" dirty="0"/>
            </a:b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NRK har flest fellelser i 2022, men også flest klagesaker totalt sett. Deretter følger VG, som kun har én fellelse mot seg i 2022.</a:t>
            </a:r>
          </a:p>
          <a:p>
            <a:pPr>
              <a:buNone/>
            </a:pPr>
            <a:r>
              <a:rPr lang="nb-NO" dirty="0"/>
              <a:t>TV 2 og Nettavisen hadde begge sju klagesaker til behandling i PFU i løpet av 2022. Nettavisen fikk ingen fellelser mot seg.</a:t>
            </a:r>
          </a:p>
        </p:txBody>
      </p:sp>
    </p:spTree>
    <p:extLst>
      <p:ext uri="{BB962C8B-B14F-4D97-AF65-F5344CB8AC3E}">
        <p14:creationId xmlns:p14="http://schemas.microsoft.com/office/powerpoint/2010/main" val="366011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endParaRPr lang="nb-NO" dirty="0"/>
          </a:p>
        </p:txBody>
      </p:sp>
    </p:spTree>
    <p:extLst>
      <p:ext uri="{BB962C8B-B14F-4D97-AF65-F5344CB8AC3E}">
        <p14:creationId xmlns:p14="http://schemas.microsoft.com/office/powerpoint/2010/main" val="2300666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Som i 2021 er det mangler knyttet til VVP 3.2 – kildekritikk og opplysningskontroll - og VVP 4.14 – samtidig imøtegåelse - som er de hyppigste årsakene til at mediene blir felt. I omtrent halvparten av 3.2-fellelsene ble det også henvist til VVP 4.14 ( i 11 klagesaker).</a:t>
            </a:r>
          </a:p>
          <a:p>
            <a:pPr>
              <a:buNone/>
            </a:pPr>
            <a:r>
              <a:rPr lang="nb-NO" dirty="0"/>
              <a:t>I 2021 lå VVP 4.17 – redigering av nettkommentarer – på 3. plass med åtte henvisninger. Ingen medier er felt på dette punktet i 2022. I stedet har VVP 4.4 kommet inn på 3. plass med sju henvisninger. Dette punktet lå også rimelig høyt i 2021 med fem henvisninger. </a:t>
            </a:r>
          </a:p>
          <a:p>
            <a:pPr>
              <a:buNone/>
            </a:pPr>
            <a:r>
              <a:rPr lang="nb-NO" dirty="0"/>
              <a:t>VVP 3.3 hadde tre henvisninger i 2021, og har økt til fem i 2022. </a:t>
            </a:r>
          </a:p>
          <a:p>
            <a:pPr>
              <a:buNone/>
            </a:pPr>
            <a:r>
              <a:rPr lang="nb-NO" dirty="0"/>
              <a:t>Det var ingen fellelser på bildepunktene - 4.10 og 4.12 - i 2021. I 2022 er det felt på begge disse punktene i to saker.</a:t>
            </a:r>
          </a:p>
        </p:txBody>
      </p:sp>
    </p:spTree>
    <p:extLst>
      <p:ext uri="{BB962C8B-B14F-4D97-AF65-F5344CB8AC3E}">
        <p14:creationId xmlns:p14="http://schemas.microsoft.com/office/powerpoint/2010/main" val="3834387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None/>
            </a:pPr>
            <a:r>
              <a:rPr lang="nb-NO" dirty="0"/>
              <a:t>VVP 3.2 og 4.14 har ligget på topp i de fleste år, men byttet litt på å «trone» øverst. </a:t>
            </a:r>
          </a:p>
        </p:txBody>
      </p:sp>
    </p:spTree>
    <p:extLst>
      <p:ext uri="{BB962C8B-B14F-4D97-AF65-F5344CB8AC3E}">
        <p14:creationId xmlns:p14="http://schemas.microsoft.com/office/powerpoint/2010/main" val="4927841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blipFill>
          <a:blip r:embed="rId2">
            <a:alphaModFix/>
          </a:blip>
          <a:stretch>
            <a:fillRect/>
          </a:stretch>
        </a:blip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2">
            <a:alphaModFix/>
          </a:blip>
          <a:srcRect l="960" t="23615" r="1038" b="14237"/>
          <a:stretch/>
        </p:blipFill>
        <p:spPr>
          <a:xfrm>
            <a:off x="0" y="-1"/>
            <a:ext cx="9143999" cy="5143501"/>
          </a:xfrm>
          <a:prstGeom prst="rect">
            <a:avLst/>
          </a:prstGeom>
          <a:noFill/>
          <a:ln>
            <a:noFill/>
          </a:ln>
        </p:spPr>
      </p:pic>
      <p:sp>
        <p:nvSpPr>
          <p:cNvPr id="11" name="Shape 11"/>
          <p:cNvSpPr txBox="1">
            <a:spLocks noGrp="1"/>
          </p:cNvSpPr>
          <p:nvPr>
            <p:ph type="ctrTitle"/>
          </p:nvPr>
        </p:nvSpPr>
        <p:spPr>
          <a:xfrm>
            <a:off x="1271575" y="2742100"/>
            <a:ext cx="5775300" cy="792600"/>
          </a:xfrm>
          <a:prstGeom prst="rect">
            <a:avLst/>
          </a:prstGeom>
        </p:spPr>
        <p:txBody>
          <a:bodyPr wrap="square" lIns="91425" tIns="91425" rIns="91425" bIns="91425" anchor="b" anchorCtr="0"/>
          <a:lstStyle>
            <a:lvl1pPr lvl="0">
              <a:spcBef>
                <a:spcPts val="0"/>
              </a:spcBef>
              <a:buSzPts val="3000"/>
              <a:buNone/>
              <a:defRPr sz="3000"/>
            </a:lvl1pPr>
            <a:lvl2pPr lvl="1" algn="ctr">
              <a:spcBef>
                <a:spcPts val="0"/>
              </a:spcBef>
              <a:buSzPts val="5200"/>
              <a:buFont typeface="Lato"/>
              <a:buNone/>
              <a:defRPr sz="5200">
                <a:latin typeface="Lato"/>
                <a:ea typeface="Lato"/>
                <a:cs typeface="Lato"/>
                <a:sym typeface="Lato"/>
              </a:defRPr>
            </a:lvl2pPr>
            <a:lvl3pPr lvl="2" algn="ctr">
              <a:spcBef>
                <a:spcPts val="0"/>
              </a:spcBef>
              <a:buSzPts val="5200"/>
              <a:buFont typeface="Lato"/>
              <a:buNone/>
              <a:defRPr sz="5200">
                <a:latin typeface="Lato"/>
                <a:ea typeface="Lato"/>
                <a:cs typeface="Lato"/>
                <a:sym typeface="Lato"/>
              </a:defRPr>
            </a:lvl3pPr>
            <a:lvl4pPr lvl="3" algn="ctr">
              <a:spcBef>
                <a:spcPts val="0"/>
              </a:spcBef>
              <a:buSzPts val="5200"/>
              <a:buFont typeface="Lato"/>
              <a:buNone/>
              <a:defRPr sz="5200">
                <a:latin typeface="Lato"/>
                <a:ea typeface="Lato"/>
                <a:cs typeface="Lato"/>
                <a:sym typeface="Lato"/>
              </a:defRPr>
            </a:lvl4pPr>
            <a:lvl5pPr lvl="4" algn="ctr">
              <a:spcBef>
                <a:spcPts val="0"/>
              </a:spcBef>
              <a:buSzPts val="5200"/>
              <a:buFont typeface="Lato"/>
              <a:buNone/>
              <a:defRPr sz="5200">
                <a:latin typeface="Lato"/>
                <a:ea typeface="Lato"/>
                <a:cs typeface="Lato"/>
                <a:sym typeface="Lato"/>
              </a:defRPr>
            </a:lvl5pPr>
            <a:lvl6pPr lvl="5" algn="ctr">
              <a:spcBef>
                <a:spcPts val="0"/>
              </a:spcBef>
              <a:buSzPts val="5200"/>
              <a:buFont typeface="Lato"/>
              <a:buNone/>
              <a:defRPr sz="5200">
                <a:latin typeface="Lato"/>
                <a:ea typeface="Lato"/>
                <a:cs typeface="Lato"/>
                <a:sym typeface="Lato"/>
              </a:defRPr>
            </a:lvl6pPr>
            <a:lvl7pPr lvl="6" algn="ctr">
              <a:spcBef>
                <a:spcPts val="0"/>
              </a:spcBef>
              <a:buSzPts val="5200"/>
              <a:buFont typeface="Lato"/>
              <a:buNone/>
              <a:defRPr sz="5200">
                <a:latin typeface="Lato"/>
                <a:ea typeface="Lato"/>
                <a:cs typeface="Lato"/>
                <a:sym typeface="Lato"/>
              </a:defRPr>
            </a:lvl7pPr>
            <a:lvl8pPr lvl="7" algn="ctr">
              <a:spcBef>
                <a:spcPts val="0"/>
              </a:spcBef>
              <a:buSzPts val="5200"/>
              <a:buFont typeface="Lato"/>
              <a:buNone/>
              <a:defRPr sz="5200">
                <a:latin typeface="Lato"/>
                <a:ea typeface="Lato"/>
                <a:cs typeface="Lato"/>
                <a:sym typeface="Lato"/>
              </a:defRPr>
            </a:lvl8pPr>
            <a:lvl9pPr lvl="8" algn="ctr">
              <a:spcBef>
                <a:spcPts val="0"/>
              </a:spcBef>
              <a:buSzPts val="5200"/>
              <a:buFont typeface="Lato"/>
              <a:buNone/>
              <a:defRPr sz="5200">
                <a:latin typeface="Lato"/>
                <a:ea typeface="Lato"/>
                <a:cs typeface="Lato"/>
                <a:sym typeface="Lato"/>
              </a:defRPr>
            </a:lvl9pPr>
          </a:lstStyle>
          <a:p>
            <a:endParaRPr/>
          </a:p>
        </p:txBody>
      </p:sp>
      <p:sp>
        <p:nvSpPr>
          <p:cNvPr id="12" name="Shape 12"/>
          <p:cNvSpPr txBox="1">
            <a:spLocks noGrp="1"/>
          </p:cNvSpPr>
          <p:nvPr>
            <p:ph type="subTitle" idx="1"/>
          </p:nvPr>
        </p:nvSpPr>
        <p:spPr>
          <a:xfrm>
            <a:off x="1303128" y="3582325"/>
            <a:ext cx="6000000" cy="792600"/>
          </a:xfrm>
          <a:prstGeom prst="rect">
            <a:avLst/>
          </a:prstGeom>
        </p:spPr>
        <p:txBody>
          <a:bodyPr wrap="square" lIns="91425" tIns="91425" rIns="91425" bIns="91425" anchor="t" anchorCtr="0"/>
          <a:lstStyle>
            <a:lvl1pPr lvl="0">
              <a:lnSpc>
                <a:spcPct val="100000"/>
              </a:lnSpc>
              <a:spcBef>
                <a:spcPts val="0"/>
              </a:spcBef>
              <a:spcAft>
                <a:spcPts val="0"/>
              </a:spcAft>
              <a:buSzPts val="1800"/>
              <a:buNone/>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
        <p:nvSpPr>
          <p:cNvPr id="13" name="Shape 1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pic>
        <p:nvPicPr>
          <p:cNvPr id="14" name="Shape 14"/>
          <p:cNvPicPr preferRelativeResize="0"/>
          <p:nvPr/>
        </p:nvPicPr>
        <p:blipFill>
          <a:blip r:embed="rId3">
            <a:alphaModFix/>
          </a:blip>
          <a:stretch>
            <a:fillRect/>
          </a:stretch>
        </p:blipFill>
        <p:spPr>
          <a:xfrm>
            <a:off x="8104059" y="329288"/>
            <a:ext cx="792568" cy="7926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ts val="3600"/>
              <a:buNone/>
              <a:defRPr sz="3600"/>
            </a:lvl1pPr>
            <a:lvl2pPr lvl="1" algn="ctr">
              <a:spcBef>
                <a:spcPts val="0"/>
              </a:spcBef>
              <a:buSzPts val="3600"/>
              <a:buNone/>
              <a:defRPr sz="3600"/>
            </a:lvl2pPr>
            <a:lvl3pPr lvl="2" algn="ctr">
              <a:spcBef>
                <a:spcPts val="0"/>
              </a:spcBef>
              <a:buSzPts val="3600"/>
              <a:buNone/>
              <a:defRPr sz="3600"/>
            </a:lvl3pPr>
            <a:lvl4pPr lvl="3" algn="ctr">
              <a:spcBef>
                <a:spcPts val="0"/>
              </a:spcBef>
              <a:buSzPts val="3600"/>
              <a:buNone/>
              <a:defRPr sz="3600"/>
            </a:lvl4pPr>
            <a:lvl5pPr lvl="4" algn="ctr">
              <a:spcBef>
                <a:spcPts val="0"/>
              </a:spcBef>
              <a:buSzPts val="3600"/>
              <a:buNone/>
              <a:defRPr sz="3600"/>
            </a:lvl5pPr>
            <a:lvl6pPr lvl="5" algn="ctr">
              <a:spcBef>
                <a:spcPts val="0"/>
              </a:spcBef>
              <a:buSzPts val="3600"/>
              <a:buNone/>
              <a:defRPr sz="3600"/>
            </a:lvl6pPr>
            <a:lvl7pPr lvl="6" algn="ctr">
              <a:spcBef>
                <a:spcPts val="0"/>
              </a:spcBef>
              <a:buSzPts val="3600"/>
              <a:buNone/>
              <a:defRPr sz="3600"/>
            </a:lvl7pPr>
            <a:lvl8pPr lvl="7" algn="ctr">
              <a:spcBef>
                <a:spcPts val="0"/>
              </a:spcBef>
              <a:buSzPts val="3600"/>
              <a:buNone/>
              <a:defRPr sz="3600"/>
            </a:lvl8pPr>
            <a:lvl9pPr lvl="8" algn="ctr">
              <a:spcBef>
                <a:spcPts val="0"/>
              </a:spcBef>
              <a:buSzPts val="3600"/>
              <a:buNone/>
              <a:defRPr sz="3600"/>
            </a:lvl9pPr>
          </a:lstStyle>
          <a:p>
            <a:endParaRPr/>
          </a:p>
        </p:txBody>
      </p:sp>
      <p:sp>
        <p:nvSpPr>
          <p:cNvPr id="17" name="Shape 1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pic>
        <p:nvPicPr>
          <p:cNvPr id="18" name="Shape 18"/>
          <p:cNvPicPr preferRelativeResize="0"/>
          <p:nvPr/>
        </p:nvPicPr>
        <p:blipFill>
          <a:blip r:embed="rId2">
            <a:alphaModFix/>
          </a:blip>
          <a:stretch>
            <a:fillRect/>
          </a:stretch>
        </p:blipFill>
        <p:spPr>
          <a:xfrm>
            <a:off x="8331303" y="4446427"/>
            <a:ext cx="501001" cy="501000"/>
          </a:xfrm>
          <a:prstGeom prst="rect">
            <a:avLst/>
          </a:prstGeom>
          <a:noFill/>
          <a:ln>
            <a:noFill/>
          </a:ln>
        </p:spPr>
      </p:pic>
      <p:pic>
        <p:nvPicPr>
          <p:cNvPr id="19" name="Shape 19"/>
          <p:cNvPicPr preferRelativeResize="0"/>
          <p:nvPr/>
        </p:nvPicPr>
        <p:blipFill rotWithShape="1">
          <a:blip r:embed="rId3">
            <a:alphaModFix/>
          </a:blip>
          <a:srcRect l="960" t="76940" r="1038" b="14237"/>
          <a:stretch/>
        </p:blipFill>
        <p:spPr>
          <a:xfrm>
            <a:off x="1" y="4446425"/>
            <a:ext cx="9144000" cy="748175"/>
          </a:xfrm>
          <a:prstGeom prst="rect">
            <a:avLst/>
          </a:prstGeom>
          <a:noFill/>
          <a:ln>
            <a:noFill/>
          </a:ln>
        </p:spPr>
      </p:pic>
      <p:pic>
        <p:nvPicPr>
          <p:cNvPr id="20" name="Shape 20"/>
          <p:cNvPicPr preferRelativeResize="0"/>
          <p:nvPr/>
        </p:nvPicPr>
        <p:blipFill>
          <a:blip r:embed="rId2">
            <a:alphaModFix/>
          </a:blip>
          <a:stretch>
            <a:fillRect/>
          </a:stretch>
        </p:blipFill>
        <p:spPr>
          <a:xfrm>
            <a:off x="8426838" y="4623713"/>
            <a:ext cx="393588" cy="393600"/>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Hvit bakgrunn">
    <p:spTree>
      <p:nvGrpSpPr>
        <p:cNvPr id="1" name="Shape 21"/>
        <p:cNvGrpSpPr/>
        <p:nvPr/>
      </p:nvGrpSpPr>
      <p:grpSpPr>
        <a:xfrm>
          <a:off x="0" y="0"/>
          <a:ext cx="0" cy="0"/>
          <a:chOff x="0" y="0"/>
          <a:chExt cx="0" cy="0"/>
        </a:xfrm>
      </p:grpSpPr>
      <p:pic>
        <p:nvPicPr>
          <p:cNvPr id="22" name="Shape 22"/>
          <p:cNvPicPr preferRelativeResize="0"/>
          <p:nvPr/>
        </p:nvPicPr>
        <p:blipFill rotWithShape="1">
          <a:blip r:embed="rId2">
            <a:alphaModFix/>
          </a:blip>
          <a:srcRect l="960" t="76940" r="1038" b="14237"/>
          <a:stretch/>
        </p:blipFill>
        <p:spPr>
          <a:xfrm>
            <a:off x="1" y="4446425"/>
            <a:ext cx="9144000" cy="748175"/>
          </a:xfrm>
          <a:prstGeom prst="rect">
            <a:avLst/>
          </a:prstGeom>
          <a:noFill/>
          <a:ln>
            <a:noFill/>
          </a:ln>
        </p:spPr>
      </p:pic>
      <p:pic>
        <p:nvPicPr>
          <p:cNvPr id="23" name="Shape 23"/>
          <p:cNvPicPr preferRelativeResize="0"/>
          <p:nvPr/>
        </p:nvPicPr>
        <p:blipFill>
          <a:blip r:embed="rId3">
            <a:alphaModFix/>
          </a:blip>
          <a:stretch>
            <a:fillRect/>
          </a:stretch>
        </p:blipFill>
        <p:spPr>
          <a:xfrm>
            <a:off x="8426838" y="4623713"/>
            <a:ext cx="393588" cy="393600"/>
          </a:xfrm>
          <a:prstGeom prst="rect">
            <a:avLst/>
          </a:prstGeom>
          <a:noFill/>
          <a:ln>
            <a:noFill/>
          </a:ln>
        </p:spPr>
      </p:pic>
      <p:sp>
        <p:nvSpPr>
          <p:cNvPr id="24" name="Shape 24"/>
          <p:cNvSpPr txBox="1">
            <a:spLocks noGrp="1"/>
          </p:cNvSpPr>
          <p:nvPr>
            <p:ph type="title"/>
          </p:nvPr>
        </p:nvSpPr>
        <p:spPr>
          <a:xfrm>
            <a:off x="1258825" y="1332150"/>
            <a:ext cx="8520600" cy="572700"/>
          </a:xfrm>
          <a:prstGeom prst="rect">
            <a:avLst/>
          </a:prstGeom>
        </p:spPr>
        <p:txBody>
          <a:bodyPr wrap="square" lIns="91425" tIns="91425" rIns="91425" bIns="91425" anchor="t" anchorCtr="0"/>
          <a:lstStyle>
            <a:lvl1pPr lvl="0">
              <a:spcBef>
                <a:spcPts val="0"/>
              </a:spcBef>
              <a:buSzPts val="2800"/>
              <a:buNone/>
              <a:defRPr b="1"/>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5" name="Shape 25"/>
          <p:cNvSpPr txBox="1">
            <a:spLocks noGrp="1"/>
          </p:cNvSpPr>
          <p:nvPr>
            <p:ph type="body" idx="1"/>
          </p:nvPr>
        </p:nvSpPr>
        <p:spPr>
          <a:xfrm>
            <a:off x="1327075" y="1977375"/>
            <a:ext cx="8520600" cy="2944200"/>
          </a:xfrm>
          <a:prstGeom prst="rect">
            <a:avLst/>
          </a:prstGeom>
        </p:spPr>
        <p:txBody>
          <a:bodyPr wrap="square" lIns="91425" tIns="91425" rIns="91425" bIns="91425" anchor="t" anchorCtr="0"/>
          <a:lstStyle>
            <a:lvl1pPr lvl="0">
              <a:spcBef>
                <a:spcPts val="0"/>
              </a:spcBef>
              <a:buClr>
                <a:srgbClr val="FFFFFF"/>
              </a:buClr>
              <a:buSzPts val="1800"/>
              <a:buChar char="●"/>
              <a:defRPr>
                <a:solidFill>
                  <a:srgbClr val="FFFFFF"/>
                </a:solidFill>
              </a:defRPr>
            </a:lvl1pPr>
            <a:lvl2pPr lvl="1">
              <a:spcBef>
                <a:spcPts val="0"/>
              </a:spcBef>
              <a:buClr>
                <a:srgbClr val="FFFFFF"/>
              </a:buClr>
              <a:buSzPts val="1400"/>
              <a:buChar char="○"/>
              <a:defRPr>
                <a:solidFill>
                  <a:srgbClr val="FFFFFF"/>
                </a:solidFill>
              </a:defRPr>
            </a:lvl2pPr>
            <a:lvl3pPr lvl="2">
              <a:spcBef>
                <a:spcPts val="0"/>
              </a:spcBef>
              <a:buClr>
                <a:srgbClr val="FFFFFF"/>
              </a:buClr>
              <a:buSzPts val="1400"/>
              <a:buChar char="■"/>
              <a:defRPr>
                <a:solidFill>
                  <a:srgbClr val="FFFFFF"/>
                </a:solidFill>
              </a:defRPr>
            </a:lvl3pPr>
            <a:lvl4pPr lvl="3">
              <a:spcBef>
                <a:spcPts val="0"/>
              </a:spcBef>
              <a:buClr>
                <a:srgbClr val="FFFFFF"/>
              </a:buClr>
              <a:buSzPts val="1400"/>
              <a:buChar char="●"/>
              <a:defRPr>
                <a:solidFill>
                  <a:srgbClr val="FFFFFF"/>
                </a:solidFill>
              </a:defRPr>
            </a:lvl4pPr>
            <a:lvl5pPr lvl="4">
              <a:spcBef>
                <a:spcPts val="0"/>
              </a:spcBef>
              <a:buClr>
                <a:srgbClr val="FFFFFF"/>
              </a:buClr>
              <a:buSzPts val="1400"/>
              <a:buChar char="○"/>
              <a:defRPr>
                <a:solidFill>
                  <a:srgbClr val="FFFFFF"/>
                </a:solidFill>
              </a:defRPr>
            </a:lvl5pPr>
            <a:lvl6pPr lvl="5">
              <a:spcBef>
                <a:spcPts val="0"/>
              </a:spcBef>
              <a:buClr>
                <a:srgbClr val="FFFFFF"/>
              </a:buClr>
              <a:buSzPts val="1400"/>
              <a:buChar char="■"/>
              <a:defRPr>
                <a:solidFill>
                  <a:srgbClr val="FFFFFF"/>
                </a:solidFill>
              </a:defRPr>
            </a:lvl6pPr>
            <a:lvl7pPr lvl="6">
              <a:spcBef>
                <a:spcPts val="0"/>
              </a:spcBef>
              <a:buClr>
                <a:srgbClr val="FFFFFF"/>
              </a:buClr>
              <a:buSzPts val="1400"/>
              <a:buChar char="●"/>
              <a:defRPr>
                <a:solidFill>
                  <a:srgbClr val="FFFFFF"/>
                </a:solidFill>
              </a:defRPr>
            </a:lvl7pPr>
            <a:lvl8pPr lvl="7">
              <a:spcBef>
                <a:spcPts val="0"/>
              </a:spcBef>
              <a:buClr>
                <a:srgbClr val="FFFFFF"/>
              </a:buClr>
              <a:buSzPts val="1400"/>
              <a:buChar char="○"/>
              <a:defRPr>
                <a:solidFill>
                  <a:srgbClr val="FFFFFF"/>
                </a:solidFill>
              </a:defRPr>
            </a:lvl8pPr>
            <a:lvl9pPr lvl="8">
              <a:spcBef>
                <a:spcPts val="0"/>
              </a:spcBef>
              <a:buClr>
                <a:srgbClr val="FFFFFF"/>
              </a:buClr>
              <a:buSzPts val="1400"/>
              <a:buChar char="■"/>
              <a:defRPr>
                <a:solidFill>
                  <a:srgbClr val="FFFFFF"/>
                </a:solidFill>
              </a:defRPr>
            </a:lvl9pPr>
          </a:lstStyle>
          <a:p>
            <a:endParaRPr/>
          </a:p>
        </p:txBody>
      </p:sp>
      <p:sp>
        <p:nvSpPr>
          <p:cNvPr id="26" name="Shape 26"/>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Svart bakgrunn - vanlige punkter">
    <p:bg>
      <p:bgPr>
        <a:solidFill>
          <a:schemeClr val="dk1"/>
        </a:solidFill>
        <a:effectLst/>
      </p:bgPr>
    </p:bg>
    <p:spTree>
      <p:nvGrpSpPr>
        <p:cNvPr id="1" name="Shape 27"/>
        <p:cNvGrpSpPr/>
        <p:nvPr/>
      </p:nvGrpSpPr>
      <p:grpSpPr>
        <a:xfrm>
          <a:off x="0" y="0"/>
          <a:ext cx="0" cy="0"/>
          <a:chOff x="0" y="0"/>
          <a:chExt cx="0" cy="0"/>
        </a:xfrm>
      </p:grpSpPr>
      <p:pic>
        <p:nvPicPr>
          <p:cNvPr id="28" name="Shape 28"/>
          <p:cNvPicPr preferRelativeResize="0"/>
          <p:nvPr/>
        </p:nvPicPr>
        <p:blipFill rotWithShape="1">
          <a:blip r:embed="rId2">
            <a:alphaModFix/>
          </a:blip>
          <a:srcRect l="960" t="76940" r="1038" b="14237"/>
          <a:stretch/>
        </p:blipFill>
        <p:spPr>
          <a:xfrm>
            <a:off x="1" y="4446425"/>
            <a:ext cx="9144000" cy="748175"/>
          </a:xfrm>
          <a:prstGeom prst="rect">
            <a:avLst/>
          </a:prstGeom>
          <a:noFill/>
          <a:ln>
            <a:noFill/>
          </a:ln>
        </p:spPr>
      </p:pic>
      <p:pic>
        <p:nvPicPr>
          <p:cNvPr id="29" name="Shape 29"/>
          <p:cNvPicPr preferRelativeResize="0"/>
          <p:nvPr/>
        </p:nvPicPr>
        <p:blipFill>
          <a:blip r:embed="rId3">
            <a:alphaModFix/>
          </a:blip>
          <a:stretch>
            <a:fillRect/>
          </a:stretch>
        </p:blipFill>
        <p:spPr>
          <a:xfrm>
            <a:off x="8426838" y="4623713"/>
            <a:ext cx="393588" cy="393600"/>
          </a:xfrm>
          <a:prstGeom prst="rect">
            <a:avLst/>
          </a:prstGeom>
          <a:noFill/>
          <a:ln>
            <a:noFill/>
          </a:ln>
        </p:spPr>
      </p:pic>
      <p:sp>
        <p:nvSpPr>
          <p:cNvPr id="30" name="Shape 3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rtl="0">
              <a:spcBef>
                <a:spcPts val="0"/>
              </a:spcBef>
              <a:buNone/>
            </a:pPr>
            <a:fld id="{00000000-1234-1234-1234-123412341234}" type="slidenum">
              <a:rPr lang="en"/>
              <a:t>‹#›</a:t>
            </a:fld>
            <a:endParaRPr lang="en"/>
          </a:p>
        </p:txBody>
      </p:sp>
      <p:sp>
        <p:nvSpPr>
          <p:cNvPr id="31" name="Shape 31"/>
          <p:cNvSpPr txBox="1">
            <a:spLocks noGrp="1"/>
          </p:cNvSpPr>
          <p:nvPr>
            <p:ph type="title"/>
          </p:nvPr>
        </p:nvSpPr>
        <p:spPr>
          <a:xfrm>
            <a:off x="1258825" y="1332150"/>
            <a:ext cx="8520600" cy="572700"/>
          </a:xfrm>
          <a:prstGeom prst="rect">
            <a:avLst/>
          </a:prstGeom>
        </p:spPr>
        <p:txBody>
          <a:bodyPr wrap="square" lIns="91425" tIns="91425" rIns="91425" bIns="91425" anchor="t" anchorCtr="0"/>
          <a:lstStyle>
            <a:lvl1pPr lvl="0" rtl="0">
              <a:spcBef>
                <a:spcPts val="0"/>
              </a:spcBef>
              <a:buClr>
                <a:srgbClr val="000000"/>
              </a:buClr>
              <a:buSzPts val="2800"/>
              <a:buNone/>
              <a:defRPr b="1">
                <a:solidFill>
                  <a:srgbClr val="000000"/>
                </a:solidFill>
              </a:defRPr>
            </a:lvl1pPr>
            <a:lvl2pPr lvl="1" rtl="0">
              <a:spcBef>
                <a:spcPts val="0"/>
              </a:spcBef>
              <a:buClr>
                <a:srgbClr val="000000"/>
              </a:buClr>
              <a:buSzPts val="2800"/>
              <a:buNone/>
              <a:defRPr>
                <a:solidFill>
                  <a:srgbClr val="000000"/>
                </a:solidFill>
              </a:defRPr>
            </a:lvl2pPr>
            <a:lvl3pPr lvl="2" rtl="0">
              <a:spcBef>
                <a:spcPts val="0"/>
              </a:spcBef>
              <a:buClr>
                <a:srgbClr val="000000"/>
              </a:buClr>
              <a:buSzPts val="2800"/>
              <a:buNone/>
              <a:defRPr>
                <a:solidFill>
                  <a:srgbClr val="000000"/>
                </a:solidFill>
              </a:defRPr>
            </a:lvl3pPr>
            <a:lvl4pPr lvl="3" rtl="0">
              <a:spcBef>
                <a:spcPts val="0"/>
              </a:spcBef>
              <a:buClr>
                <a:srgbClr val="000000"/>
              </a:buClr>
              <a:buSzPts val="2800"/>
              <a:buNone/>
              <a:defRPr>
                <a:solidFill>
                  <a:srgbClr val="000000"/>
                </a:solidFill>
              </a:defRPr>
            </a:lvl4pPr>
            <a:lvl5pPr lvl="4" rtl="0">
              <a:spcBef>
                <a:spcPts val="0"/>
              </a:spcBef>
              <a:buClr>
                <a:srgbClr val="000000"/>
              </a:buClr>
              <a:buSzPts val="2800"/>
              <a:buNone/>
              <a:defRPr>
                <a:solidFill>
                  <a:srgbClr val="000000"/>
                </a:solidFill>
              </a:defRPr>
            </a:lvl5pPr>
            <a:lvl6pPr lvl="5" rtl="0">
              <a:spcBef>
                <a:spcPts val="0"/>
              </a:spcBef>
              <a:buClr>
                <a:srgbClr val="000000"/>
              </a:buClr>
              <a:buSzPts val="2800"/>
              <a:buNone/>
              <a:defRPr>
                <a:solidFill>
                  <a:srgbClr val="000000"/>
                </a:solidFill>
              </a:defRPr>
            </a:lvl6pPr>
            <a:lvl7pPr lvl="6" rtl="0">
              <a:spcBef>
                <a:spcPts val="0"/>
              </a:spcBef>
              <a:buClr>
                <a:srgbClr val="000000"/>
              </a:buClr>
              <a:buSzPts val="2800"/>
              <a:buNone/>
              <a:defRPr>
                <a:solidFill>
                  <a:srgbClr val="000000"/>
                </a:solidFill>
              </a:defRPr>
            </a:lvl7pPr>
            <a:lvl8pPr lvl="7" rtl="0">
              <a:spcBef>
                <a:spcPts val="0"/>
              </a:spcBef>
              <a:buClr>
                <a:srgbClr val="000000"/>
              </a:buClr>
              <a:buSzPts val="2800"/>
              <a:buNone/>
              <a:defRPr>
                <a:solidFill>
                  <a:srgbClr val="000000"/>
                </a:solidFill>
              </a:defRPr>
            </a:lvl8pPr>
            <a:lvl9pPr lvl="8" rtl="0">
              <a:spcBef>
                <a:spcPts val="0"/>
              </a:spcBef>
              <a:buClr>
                <a:srgbClr val="000000"/>
              </a:buClr>
              <a:buSzPts val="2800"/>
              <a:buNone/>
              <a:defRPr>
                <a:solidFill>
                  <a:srgbClr val="000000"/>
                </a:solidFill>
              </a:defRPr>
            </a:lvl9pPr>
          </a:lstStyle>
          <a:p>
            <a:endParaRPr/>
          </a:p>
        </p:txBody>
      </p:sp>
      <p:sp>
        <p:nvSpPr>
          <p:cNvPr id="32" name="Shape 32"/>
          <p:cNvSpPr txBox="1">
            <a:spLocks noGrp="1"/>
          </p:cNvSpPr>
          <p:nvPr>
            <p:ph type="body" idx="1"/>
          </p:nvPr>
        </p:nvSpPr>
        <p:spPr>
          <a:xfrm>
            <a:off x="1327075" y="1977375"/>
            <a:ext cx="8520600" cy="2944200"/>
          </a:xfrm>
          <a:prstGeom prst="rect">
            <a:avLst/>
          </a:prstGeom>
        </p:spPr>
        <p:txBody>
          <a:bodyPr wrap="square" lIns="91425" tIns="91425" rIns="91425" bIns="91425" anchor="t" anchorCtr="0"/>
          <a:lstStyle>
            <a:lvl1pPr lvl="0" rtl="0">
              <a:spcBef>
                <a:spcPts val="0"/>
              </a:spcBef>
              <a:buClr>
                <a:srgbClr val="000000"/>
              </a:buClr>
              <a:buSzPts val="1800"/>
              <a:buChar char="●"/>
              <a:defRPr>
                <a:solidFill>
                  <a:srgbClr val="000000"/>
                </a:solidFill>
              </a:defRPr>
            </a:lvl1pPr>
            <a:lvl2pPr lvl="1" rtl="0">
              <a:spcBef>
                <a:spcPts val="0"/>
              </a:spcBef>
              <a:buClr>
                <a:srgbClr val="000000"/>
              </a:buClr>
              <a:buSzPts val="1400"/>
              <a:buChar char="○"/>
              <a:defRPr>
                <a:solidFill>
                  <a:srgbClr val="000000"/>
                </a:solidFill>
              </a:defRPr>
            </a:lvl2pPr>
            <a:lvl3pPr lvl="2" rtl="0">
              <a:spcBef>
                <a:spcPts val="0"/>
              </a:spcBef>
              <a:buClr>
                <a:srgbClr val="000000"/>
              </a:buClr>
              <a:buSzPts val="1400"/>
              <a:buChar char="■"/>
              <a:defRPr>
                <a:solidFill>
                  <a:srgbClr val="000000"/>
                </a:solidFill>
              </a:defRPr>
            </a:lvl3pPr>
            <a:lvl4pPr lvl="3" rtl="0">
              <a:spcBef>
                <a:spcPts val="0"/>
              </a:spcBef>
              <a:buClr>
                <a:srgbClr val="000000"/>
              </a:buClr>
              <a:buSzPts val="1400"/>
              <a:buChar char="●"/>
              <a:defRPr>
                <a:solidFill>
                  <a:srgbClr val="000000"/>
                </a:solidFill>
              </a:defRPr>
            </a:lvl4pPr>
            <a:lvl5pPr lvl="4" rtl="0">
              <a:spcBef>
                <a:spcPts val="0"/>
              </a:spcBef>
              <a:buClr>
                <a:srgbClr val="000000"/>
              </a:buClr>
              <a:buSzPts val="1400"/>
              <a:buChar char="○"/>
              <a:defRPr>
                <a:solidFill>
                  <a:srgbClr val="000000"/>
                </a:solidFill>
              </a:defRPr>
            </a:lvl5pPr>
            <a:lvl6pPr lvl="5" rtl="0">
              <a:spcBef>
                <a:spcPts val="0"/>
              </a:spcBef>
              <a:buClr>
                <a:srgbClr val="000000"/>
              </a:buClr>
              <a:buSzPts val="1400"/>
              <a:buChar char="■"/>
              <a:defRPr>
                <a:solidFill>
                  <a:srgbClr val="000000"/>
                </a:solidFill>
              </a:defRPr>
            </a:lvl6pPr>
            <a:lvl7pPr lvl="6" rtl="0">
              <a:spcBef>
                <a:spcPts val="0"/>
              </a:spcBef>
              <a:buClr>
                <a:srgbClr val="000000"/>
              </a:buClr>
              <a:buSzPts val="1400"/>
              <a:buChar char="●"/>
              <a:defRPr>
                <a:solidFill>
                  <a:srgbClr val="000000"/>
                </a:solidFill>
              </a:defRPr>
            </a:lvl7pPr>
            <a:lvl8pPr lvl="7" rtl="0">
              <a:spcBef>
                <a:spcPts val="0"/>
              </a:spcBef>
              <a:buClr>
                <a:srgbClr val="000000"/>
              </a:buClr>
              <a:buSzPts val="1400"/>
              <a:buChar char="○"/>
              <a:defRPr>
                <a:solidFill>
                  <a:srgbClr val="000000"/>
                </a:solidFill>
              </a:defRPr>
            </a:lvl8pPr>
            <a:lvl9pPr lvl="8" rtl="0">
              <a:spcBef>
                <a:spcPts val="0"/>
              </a:spcBef>
              <a:buClr>
                <a:srgbClr val="000000"/>
              </a:buClr>
              <a:buSzPts val="1400"/>
              <a:buChar char="■"/>
              <a:defRPr>
                <a:solidFill>
                  <a:srgbClr val="000000"/>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rgbClr val="000000"/>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583625" y="1407000"/>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b="1">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1711875" y="2039650"/>
            <a:ext cx="8520600" cy="3416400"/>
          </a:xfrm>
          <a:prstGeom prst="rect">
            <a:avLst/>
          </a:prstGeom>
          <a:noFill/>
          <a:ln>
            <a:noFill/>
          </a:ln>
        </p:spPr>
        <p:txBody>
          <a:bodyPr wrap="square" lIns="91425" tIns="91425" rIns="91425" bIns="91425" anchor="t" anchorCtr="0"/>
          <a:lstStyle>
            <a:lvl1pPr lvl="0" rtl="0">
              <a:lnSpc>
                <a:spcPct val="115000"/>
              </a:lnSpc>
              <a:spcBef>
                <a:spcPts val="0"/>
              </a:spcBef>
              <a:spcAft>
                <a:spcPts val="1600"/>
              </a:spcAft>
              <a:buClr>
                <a:schemeClr val="lt2"/>
              </a:buClr>
              <a:buSzPts val="1800"/>
              <a:buChar char="●"/>
              <a:defRPr sz="1800">
                <a:solidFill>
                  <a:schemeClr val="lt2"/>
                </a:solidFill>
              </a:defRPr>
            </a:lvl1pPr>
            <a:lvl2pPr lvl="1" rtl="0">
              <a:lnSpc>
                <a:spcPct val="115000"/>
              </a:lnSpc>
              <a:spcBef>
                <a:spcPts val="0"/>
              </a:spcBef>
              <a:spcAft>
                <a:spcPts val="1600"/>
              </a:spcAft>
              <a:buClr>
                <a:schemeClr val="lt2"/>
              </a:buClr>
              <a:buSzPts val="1400"/>
              <a:buChar char="○"/>
              <a:defRPr>
                <a:solidFill>
                  <a:schemeClr val="lt2"/>
                </a:solidFill>
              </a:defRPr>
            </a:lvl2pPr>
            <a:lvl3pPr lvl="2" rtl="0">
              <a:lnSpc>
                <a:spcPct val="115000"/>
              </a:lnSpc>
              <a:spcBef>
                <a:spcPts val="0"/>
              </a:spcBef>
              <a:spcAft>
                <a:spcPts val="1600"/>
              </a:spcAft>
              <a:buClr>
                <a:schemeClr val="lt2"/>
              </a:buClr>
              <a:buSzPts val="1400"/>
              <a:buChar char="■"/>
              <a:defRPr>
                <a:solidFill>
                  <a:schemeClr val="lt2"/>
                </a:solidFill>
              </a:defRPr>
            </a:lvl3pPr>
            <a:lvl4pPr lvl="3" rtl="0">
              <a:lnSpc>
                <a:spcPct val="115000"/>
              </a:lnSpc>
              <a:spcBef>
                <a:spcPts val="0"/>
              </a:spcBef>
              <a:spcAft>
                <a:spcPts val="1600"/>
              </a:spcAft>
              <a:buClr>
                <a:schemeClr val="lt2"/>
              </a:buClr>
              <a:buSzPts val="1400"/>
              <a:buChar char="●"/>
              <a:defRPr>
                <a:solidFill>
                  <a:schemeClr val="lt2"/>
                </a:solidFill>
              </a:defRPr>
            </a:lvl4pPr>
            <a:lvl5pPr lvl="4" rtl="0">
              <a:lnSpc>
                <a:spcPct val="115000"/>
              </a:lnSpc>
              <a:spcBef>
                <a:spcPts val="0"/>
              </a:spcBef>
              <a:spcAft>
                <a:spcPts val="1600"/>
              </a:spcAft>
              <a:buClr>
                <a:schemeClr val="lt2"/>
              </a:buClr>
              <a:buSzPts val="1400"/>
              <a:buChar char="○"/>
              <a:defRPr>
                <a:solidFill>
                  <a:schemeClr val="lt2"/>
                </a:solidFill>
              </a:defRPr>
            </a:lvl5pPr>
            <a:lvl6pPr lvl="5" rtl="0">
              <a:lnSpc>
                <a:spcPct val="115000"/>
              </a:lnSpc>
              <a:spcBef>
                <a:spcPts val="0"/>
              </a:spcBef>
              <a:spcAft>
                <a:spcPts val="1600"/>
              </a:spcAft>
              <a:buClr>
                <a:schemeClr val="lt2"/>
              </a:buClr>
              <a:buSzPts val="1400"/>
              <a:buChar char="■"/>
              <a:defRPr>
                <a:solidFill>
                  <a:schemeClr val="lt2"/>
                </a:solidFill>
              </a:defRPr>
            </a:lvl6pPr>
            <a:lvl7pPr lvl="6" rtl="0">
              <a:lnSpc>
                <a:spcPct val="115000"/>
              </a:lnSpc>
              <a:spcBef>
                <a:spcPts val="0"/>
              </a:spcBef>
              <a:spcAft>
                <a:spcPts val="1600"/>
              </a:spcAft>
              <a:buClr>
                <a:schemeClr val="lt2"/>
              </a:buClr>
              <a:buSzPts val="1400"/>
              <a:buChar char="●"/>
              <a:defRPr>
                <a:solidFill>
                  <a:schemeClr val="lt2"/>
                </a:solidFill>
              </a:defRPr>
            </a:lvl7pPr>
            <a:lvl8pPr lvl="7" rtl="0">
              <a:lnSpc>
                <a:spcPct val="115000"/>
              </a:lnSpc>
              <a:spcBef>
                <a:spcPts val="0"/>
              </a:spcBef>
              <a:spcAft>
                <a:spcPts val="1600"/>
              </a:spcAft>
              <a:buClr>
                <a:schemeClr val="lt2"/>
              </a:buClr>
              <a:buSzPts val="1400"/>
              <a:buChar char="○"/>
              <a:defRPr>
                <a:solidFill>
                  <a:schemeClr val="lt2"/>
                </a:solidFill>
              </a:defRPr>
            </a:lvl8pPr>
            <a:lvl9pPr lvl="8" rtl="0">
              <a:lnSpc>
                <a:spcPct val="115000"/>
              </a:lnSpc>
              <a:spcBef>
                <a:spcPts val="0"/>
              </a:spcBef>
              <a:spcAft>
                <a:spcPts val="1600"/>
              </a:spcAft>
              <a:buClr>
                <a:schemeClr val="lt2"/>
              </a:buClr>
              <a:buSzPts val="1400"/>
              <a:buChar char="■"/>
              <a:defRPr>
                <a:solidFill>
                  <a:schemeClr val="lt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 sz="1000">
                <a:solidFill>
                  <a:schemeClr val="lt2"/>
                </a:solidFill>
              </a:rPr>
              <a:t>‹#›</a:t>
            </a:fld>
            <a:endParaRPr lang="en" sz="1000">
              <a:solidFill>
                <a:schemeClr val="lt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presse.no/pfu-sak/001-22/" TargetMode="External"/><Relationship Id="rId7" Type="http://schemas.openxmlformats.org/officeDocument/2006/relationships/hyperlink" Target="https://presse.no/pfu-sak/120-22/"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hyperlink" Target="https://presse.no/pfu-sak/103-22/" TargetMode="External"/><Relationship Id="rId5" Type="http://schemas.openxmlformats.org/officeDocument/2006/relationships/hyperlink" Target="https://presse.no/pfu-sak/079-22/" TargetMode="External"/><Relationship Id="rId4" Type="http://schemas.openxmlformats.org/officeDocument/2006/relationships/hyperlink" Target="https://presse.no/pfu-sak/010-22/" TargetMode="Externa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presse.no/pfu/statistikk/"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elin@presse.no" TargetMode="External"/><Relationship Id="rId2" Type="http://schemas.openxmlformats.org/officeDocument/2006/relationships/hyperlink" Target="mailto:anne.weider.aasen@tv2.no"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mailto:trude.hansen@presse.no"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sp>
        <p:nvSpPr>
          <p:cNvPr id="37" name="Shape 37"/>
          <p:cNvSpPr txBox="1">
            <a:spLocks noGrp="1"/>
          </p:cNvSpPr>
          <p:nvPr>
            <p:ph type="ctrTitle"/>
          </p:nvPr>
        </p:nvSpPr>
        <p:spPr>
          <a:xfrm>
            <a:off x="606830" y="1282948"/>
            <a:ext cx="6929489" cy="792600"/>
          </a:xfrm>
          <a:prstGeom prst="rect">
            <a:avLst/>
          </a:prstGeom>
        </p:spPr>
        <p:txBody>
          <a:bodyPr wrap="square" lIns="91425" tIns="91425" rIns="91425" bIns="91425" anchor="b" anchorCtr="0">
            <a:noAutofit/>
          </a:bodyPr>
          <a:lstStyle/>
          <a:p>
            <a:pPr marL="0" lvl="0" indent="0" algn="ctr">
              <a:spcBef>
                <a:spcPts val="0"/>
              </a:spcBef>
              <a:buNone/>
            </a:pPr>
            <a:r>
              <a:rPr lang="en" sz="4000" spc="600" dirty="0">
                <a:latin typeface="Avenir Next LT Pro Light" panose="020B0304020202020204" pitchFamily="34" charset="0"/>
                <a:sym typeface="Arial"/>
              </a:rPr>
              <a:t>PFU-STATISTIKK 2022</a:t>
            </a:r>
          </a:p>
        </p:txBody>
      </p:sp>
      <p:pic>
        <p:nvPicPr>
          <p:cNvPr id="1026" name="Picture 2">
            <a:extLst>
              <a:ext uri="{FF2B5EF4-FFF2-40B4-BE49-F238E27FC236}">
                <a16:creationId xmlns:a16="http://schemas.microsoft.com/office/drawing/2014/main" id="{560A466B-7038-E171-DCB8-489231EF06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0" y="2571750"/>
            <a:ext cx="5715000" cy="18954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Bilde 16">
            <a:extLst>
              <a:ext uri="{FF2B5EF4-FFF2-40B4-BE49-F238E27FC236}">
                <a16:creationId xmlns:a16="http://schemas.microsoft.com/office/drawing/2014/main" id="{7266977C-1CBE-40A0-60EC-4BC437999B19}"/>
              </a:ext>
            </a:extLst>
          </p:cNvPr>
          <p:cNvPicPr>
            <a:picLocks noChangeAspect="1"/>
          </p:cNvPicPr>
          <p:nvPr/>
        </p:nvPicPr>
        <p:blipFill>
          <a:blip r:embed="rId3"/>
          <a:stretch>
            <a:fillRect/>
          </a:stretch>
        </p:blipFill>
        <p:spPr>
          <a:xfrm>
            <a:off x="1101604" y="644952"/>
            <a:ext cx="6433756" cy="3853595"/>
          </a:xfrm>
          <a:prstGeom prst="rect">
            <a:avLst/>
          </a:prstGeom>
        </p:spPr>
      </p:pic>
      <p:sp>
        <p:nvSpPr>
          <p:cNvPr id="18" name="TekstSylinder 17">
            <a:extLst>
              <a:ext uri="{FF2B5EF4-FFF2-40B4-BE49-F238E27FC236}">
                <a16:creationId xmlns:a16="http://schemas.microsoft.com/office/drawing/2014/main" id="{F977EA93-FA20-C385-F6D7-818236CC9F25}"/>
              </a:ext>
            </a:extLst>
          </p:cNvPr>
          <p:cNvSpPr txBox="1"/>
          <p:nvPr/>
        </p:nvSpPr>
        <p:spPr>
          <a:xfrm>
            <a:off x="1310054" y="281354"/>
            <a:ext cx="4017446" cy="307777"/>
          </a:xfrm>
          <a:prstGeom prst="rect">
            <a:avLst/>
          </a:prstGeom>
          <a:noFill/>
        </p:spPr>
        <p:txBody>
          <a:bodyPr wrap="none" rtlCol="0">
            <a:spAutoFit/>
          </a:bodyPr>
          <a:lstStyle/>
          <a:p>
            <a:r>
              <a:rPr lang="nb-NO" dirty="0"/>
              <a:t>Utvikling VVP-punkter over tid (årsak til fellelser)</a:t>
            </a:r>
          </a:p>
        </p:txBody>
      </p:sp>
    </p:spTree>
    <p:extLst>
      <p:ext uri="{BB962C8B-B14F-4D97-AF65-F5344CB8AC3E}">
        <p14:creationId xmlns:p14="http://schemas.microsoft.com/office/powerpoint/2010/main" val="424615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6D4AB0-6EC9-D1B5-7821-2C0A4E217B58}"/>
              </a:ext>
            </a:extLst>
          </p:cNvPr>
          <p:cNvSpPr>
            <a:spLocks noGrp="1"/>
          </p:cNvSpPr>
          <p:nvPr>
            <p:ph type="title"/>
          </p:nvPr>
        </p:nvSpPr>
        <p:spPr>
          <a:xfrm>
            <a:off x="806334" y="211094"/>
            <a:ext cx="6184670" cy="572700"/>
          </a:xfrm>
        </p:spPr>
        <p:txBody>
          <a:bodyPr/>
          <a:lstStyle/>
          <a:p>
            <a:r>
              <a:rPr lang="nb-NO" sz="2400" b="0" dirty="0">
                <a:latin typeface="Calibri" panose="020F0502020204030204" pitchFamily="34" charset="0"/>
                <a:cs typeface="Calibri" panose="020F0502020204030204" pitchFamily="34" charset="0"/>
              </a:rPr>
              <a:t>Hva er årsaken til 3.2-fellelsene?</a:t>
            </a:r>
          </a:p>
        </p:txBody>
      </p:sp>
      <p:sp>
        <p:nvSpPr>
          <p:cNvPr id="3" name="Plassholder for tekst 2">
            <a:extLst>
              <a:ext uri="{FF2B5EF4-FFF2-40B4-BE49-F238E27FC236}">
                <a16:creationId xmlns:a16="http://schemas.microsoft.com/office/drawing/2014/main" id="{F4D6F76D-9E74-F75B-60CF-33E42B6D86CA}"/>
              </a:ext>
            </a:extLst>
          </p:cNvPr>
          <p:cNvSpPr>
            <a:spLocks noGrp="1"/>
          </p:cNvSpPr>
          <p:nvPr>
            <p:ph type="body" idx="1"/>
          </p:nvPr>
        </p:nvSpPr>
        <p:spPr>
          <a:xfrm>
            <a:off x="1390257" y="2008847"/>
            <a:ext cx="6496949" cy="2340028"/>
          </a:xfrm>
        </p:spPr>
        <p:txBody>
          <a:bodyPr/>
          <a:lstStyle/>
          <a:p>
            <a:pPr marL="285750" indent="-285750">
              <a:buFont typeface="Arial" panose="020B0604020202020204" pitchFamily="34" charset="0"/>
              <a:buChar char="•"/>
            </a:pPr>
            <a:r>
              <a:rPr lang="nb-NO" sz="1600" b="1" dirty="0">
                <a:latin typeface="Calibri" panose="020F0502020204030204" pitchFamily="34" charset="0"/>
                <a:cs typeface="Calibri" panose="020F0502020204030204" pitchFamily="34" charset="0"/>
              </a:rPr>
              <a:t>Mangelfull kontroll av opplysninger</a:t>
            </a:r>
          </a:p>
          <a:p>
            <a:pPr marL="285750" indent="-285750">
              <a:buFont typeface="Arial" panose="020B0604020202020204" pitchFamily="34" charset="0"/>
              <a:buChar char="•"/>
            </a:pPr>
            <a:r>
              <a:rPr lang="nb-NO" sz="1600" i="1" dirty="0">
                <a:latin typeface="Calibri" panose="020F0502020204030204" pitchFamily="34" charset="0"/>
                <a:cs typeface="Calibri" panose="020F0502020204030204" pitchFamily="34" charset="0"/>
              </a:rPr>
              <a:t>Kildebredde (ensidig/manglende opplysninger) </a:t>
            </a:r>
          </a:p>
          <a:p>
            <a:pPr marL="285750" indent="-285750">
              <a:buFont typeface="Arial" panose="020B0604020202020204" pitchFamily="34" charset="0"/>
              <a:buChar char="•"/>
            </a:pPr>
            <a:r>
              <a:rPr lang="nb-NO" sz="1600" i="1" dirty="0">
                <a:latin typeface="Calibri" panose="020F0502020204030204" pitchFamily="34" charset="0"/>
                <a:cs typeface="Calibri" panose="020F0502020204030204" pitchFamily="34" charset="0"/>
              </a:rPr>
              <a:t>Ukritisk kildebruk / anonyme kilder</a:t>
            </a:r>
          </a:p>
          <a:p>
            <a:pPr marL="285750" indent="-285750">
              <a:buFont typeface="Arial" panose="020B0604020202020204" pitchFamily="34" charset="0"/>
              <a:buChar char="•"/>
            </a:pPr>
            <a:r>
              <a:rPr lang="nb-NO" sz="1600" i="1" dirty="0">
                <a:latin typeface="Calibri" panose="020F0502020204030204" pitchFamily="34" charset="0"/>
                <a:cs typeface="Calibri" panose="020F0502020204030204" pitchFamily="34" charset="0"/>
              </a:rPr>
              <a:t>Uklart / manglende kildegrunnlag </a:t>
            </a:r>
          </a:p>
        </p:txBody>
      </p:sp>
      <p:sp>
        <p:nvSpPr>
          <p:cNvPr id="5" name="TekstSylinder 4">
            <a:extLst>
              <a:ext uri="{FF2B5EF4-FFF2-40B4-BE49-F238E27FC236}">
                <a16:creationId xmlns:a16="http://schemas.microsoft.com/office/drawing/2014/main" id="{0ABC2F5D-9500-34B3-A78D-C8965157529A}"/>
              </a:ext>
            </a:extLst>
          </p:cNvPr>
          <p:cNvSpPr txBox="1"/>
          <p:nvPr/>
        </p:nvSpPr>
        <p:spPr>
          <a:xfrm>
            <a:off x="881148" y="794625"/>
            <a:ext cx="4098175" cy="1107996"/>
          </a:xfrm>
          <a:prstGeom prst="rect">
            <a:avLst/>
          </a:prstGeom>
          <a:solidFill>
            <a:schemeClr val="tx2"/>
          </a:solidFill>
        </p:spPr>
        <p:txBody>
          <a:bodyPr wrap="square" rtlCol="0">
            <a:spAutoFit/>
          </a:bodyPr>
          <a:lstStyle/>
          <a:p>
            <a:r>
              <a:rPr lang="nb-NO" sz="1100" b="0" dirty="0">
                <a:solidFill>
                  <a:srgbClr val="000000"/>
                </a:solidFill>
                <a:effectLst/>
                <a:latin typeface="Calibri" panose="020F0502020204030204" pitchFamily="34" charset="0"/>
                <a:cs typeface="Calibri" panose="020F0502020204030204" pitchFamily="34" charset="0"/>
              </a:rPr>
              <a:t>VVP 3.2:</a:t>
            </a:r>
          </a:p>
          <a:p>
            <a:r>
              <a:rPr lang="nb-NO" sz="1100" i="1" dirty="0">
                <a:latin typeface="Calibri" panose="020F0502020204030204" pitchFamily="34" charset="0"/>
                <a:cs typeface="Calibri" panose="020F0502020204030204" pitchFamily="34" charset="0"/>
              </a:rPr>
              <a:t>«</a:t>
            </a:r>
            <a:r>
              <a:rPr lang="nb-NO" sz="1100" b="0" i="1" dirty="0">
                <a:solidFill>
                  <a:srgbClr val="000000"/>
                </a:solidFill>
                <a:effectLst/>
                <a:latin typeface="Calibri" panose="020F0502020204030204" pitchFamily="34" charset="0"/>
                <a:cs typeface="Calibri" panose="020F0502020204030204" pitchFamily="34" charset="0"/>
              </a:rPr>
              <a:t>Vær kritisk i valg av kilder, og kontroller at opplysninger som gis er korrekte. Det er god presseskikk å tilstrebe bredde og relevans i valg av kilder. Vær spesielt aktsom ved behandling av informasjon fra anonyme kilder, informasjon fra kilder som tilbyr eksklusivitet, og informasjon som er gitt fra kilder mot betaling.»</a:t>
            </a:r>
            <a:endParaRPr lang="nb-NO" sz="11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01081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6D4AB0-6EC9-D1B5-7821-2C0A4E217B58}"/>
              </a:ext>
            </a:extLst>
          </p:cNvPr>
          <p:cNvSpPr>
            <a:spLocks noGrp="1"/>
          </p:cNvSpPr>
          <p:nvPr>
            <p:ph type="title"/>
          </p:nvPr>
        </p:nvSpPr>
        <p:spPr>
          <a:xfrm>
            <a:off x="806334" y="211094"/>
            <a:ext cx="6184670" cy="572700"/>
          </a:xfrm>
        </p:spPr>
        <p:txBody>
          <a:bodyPr/>
          <a:lstStyle/>
          <a:p>
            <a:r>
              <a:rPr lang="nb-NO" sz="2400" b="0" dirty="0">
                <a:latin typeface="Calibri" panose="020F0502020204030204" pitchFamily="34" charset="0"/>
                <a:cs typeface="Calibri" panose="020F0502020204030204" pitchFamily="34" charset="0"/>
              </a:rPr>
              <a:t>Hva er årsaken til 4.14-fellelsene?</a:t>
            </a:r>
          </a:p>
        </p:txBody>
      </p:sp>
      <p:sp>
        <p:nvSpPr>
          <p:cNvPr id="5" name="TekstSylinder 4">
            <a:extLst>
              <a:ext uri="{FF2B5EF4-FFF2-40B4-BE49-F238E27FC236}">
                <a16:creationId xmlns:a16="http://schemas.microsoft.com/office/drawing/2014/main" id="{0ABC2F5D-9500-34B3-A78D-C8965157529A}"/>
              </a:ext>
            </a:extLst>
          </p:cNvPr>
          <p:cNvSpPr txBox="1"/>
          <p:nvPr/>
        </p:nvSpPr>
        <p:spPr>
          <a:xfrm>
            <a:off x="881148" y="794625"/>
            <a:ext cx="4098175" cy="938719"/>
          </a:xfrm>
          <a:prstGeom prst="rect">
            <a:avLst/>
          </a:prstGeom>
          <a:solidFill>
            <a:schemeClr val="tx2"/>
          </a:solidFill>
        </p:spPr>
        <p:txBody>
          <a:bodyPr wrap="square" rtlCol="0">
            <a:spAutoFit/>
          </a:bodyPr>
          <a:lstStyle/>
          <a:p>
            <a:r>
              <a:rPr lang="nb-NO" sz="1100" b="0" dirty="0">
                <a:solidFill>
                  <a:srgbClr val="000000"/>
                </a:solidFill>
                <a:effectLst/>
                <a:latin typeface="Calibri" panose="020F0502020204030204" pitchFamily="34" charset="0"/>
                <a:cs typeface="Calibri" panose="020F0502020204030204" pitchFamily="34" charset="0"/>
              </a:rPr>
              <a:t>VVP </a:t>
            </a:r>
            <a:r>
              <a:rPr lang="nb-NO" sz="1100" dirty="0">
                <a:latin typeface="Calibri" panose="020F0502020204030204" pitchFamily="34" charset="0"/>
                <a:cs typeface="Calibri" panose="020F0502020204030204" pitchFamily="34" charset="0"/>
              </a:rPr>
              <a:t>4.14</a:t>
            </a:r>
            <a:r>
              <a:rPr lang="nb-NO" sz="1100" b="0" dirty="0">
                <a:solidFill>
                  <a:srgbClr val="000000"/>
                </a:solidFill>
                <a:effectLst/>
                <a:latin typeface="Calibri" panose="020F0502020204030204" pitchFamily="34" charset="0"/>
                <a:cs typeface="Calibri" panose="020F0502020204030204" pitchFamily="34" charset="0"/>
              </a:rPr>
              <a:t>:</a:t>
            </a:r>
          </a:p>
          <a:p>
            <a:r>
              <a:rPr lang="nb-NO" sz="1100" i="1" dirty="0">
                <a:latin typeface="Calibri" panose="020F0502020204030204" pitchFamily="34" charset="0"/>
                <a:cs typeface="Calibri" panose="020F0502020204030204" pitchFamily="34" charset="0"/>
              </a:rPr>
              <a:t>«</a:t>
            </a:r>
            <a:r>
              <a:rPr lang="nb-NO" sz="1100" b="0" i="1" dirty="0">
                <a:solidFill>
                  <a:srgbClr val="000000"/>
                </a:solidFill>
                <a:effectLst/>
                <a:latin typeface="Calibri" panose="020F0502020204030204" pitchFamily="34" charset="0"/>
                <a:cs typeface="Calibri" panose="020F0502020204030204" pitchFamily="34" charset="0"/>
              </a:rPr>
              <a:t>De som utsettes for sterke beskyldninger skal så vidt mulig ha adgang til samtidig imøtegåelse av faktiske opplysninger. Debatt, kritikk og nyhetsformidling må ikke hindres ved at parter ikke er villig til å uttale seg eller medvirke til debatt.»</a:t>
            </a:r>
            <a:endParaRPr lang="nb-NO" sz="1100" i="1" dirty="0">
              <a:latin typeface="Calibri" panose="020F0502020204030204" pitchFamily="34" charset="0"/>
              <a:cs typeface="Calibri" panose="020F0502020204030204" pitchFamily="34" charset="0"/>
            </a:endParaRPr>
          </a:p>
        </p:txBody>
      </p:sp>
      <p:sp>
        <p:nvSpPr>
          <p:cNvPr id="4" name="Plassholder for tekst 2">
            <a:extLst>
              <a:ext uri="{FF2B5EF4-FFF2-40B4-BE49-F238E27FC236}">
                <a16:creationId xmlns:a16="http://schemas.microsoft.com/office/drawing/2014/main" id="{C49D6983-8AD4-CD4F-9573-F7699B885E93}"/>
              </a:ext>
            </a:extLst>
          </p:cNvPr>
          <p:cNvSpPr>
            <a:spLocks noGrp="1"/>
          </p:cNvSpPr>
          <p:nvPr>
            <p:ph type="body" idx="1"/>
          </p:nvPr>
        </p:nvSpPr>
        <p:spPr>
          <a:xfrm>
            <a:off x="1390257" y="2008847"/>
            <a:ext cx="6496949" cy="1690317"/>
          </a:xfrm>
        </p:spPr>
        <p:txBody>
          <a:bodyPr/>
          <a:lstStyle/>
          <a:p>
            <a:pPr marL="285750" indent="-285750">
              <a:buFont typeface="Arial" panose="020B0604020202020204" pitchFamily="34" charset="0"/>
              <a:buChar char="•"/>
            </a:pPr>
            <a:r>
              <a:rPr lang="nb-NO" sz="1600" b="1" dirty="0">
                <a:latin typeface="Calibri" panose="020F0502020204030204" pitchFamily="34" charset="0"/>
                <a:cs typeface="Calibri" panose="020F0502020204030204" pitchFamily="34" charset="0"/>
              </a:rPr>
              <a:t>Den som er utsatt for sterke beskyldninger er ikke kontaktet</a:t>
            </a:r>
          </a:p>
          <a:p>
            <a:pPr marL="285750" indent="-285750">
              <a:buFont typeface="Arial" panose="020B0604020202020204" pitchFamily="34" charset="0"/>
              <a:buChar char="•"/>
            </a:pPr>
            <a:r>
              <a:rPr lang="nb-NO" sz="1600" i="1" dirty="0">
                <a:latin typeface="Calibri" panose="020F0502020204030204" pitchFamily="34" charset="0"/>
                <a:cs typeface="Calibri" panose="020F0502020204030204" pitchFamily="34" charset="0"/>
              </a:rPr>
              <a:t>Ikke referert avgitt imøtegåelse på tilstrekkelig vis</a:t>
            </a:r>
          </a:p>
          <a:p>
            <a:pPr marL="285750" indent="-285750">
              <a:buFont typeface="Arial" panose="020B0604020202020204" pitchFamily="34" charset="0"/>
              <a:buChar char="•"/>
            </a:pPr>
            <a:r>
              <a:rPr lang="nb-NO" sz="1600" i="1" dirty="0">
                <a:latin typeface="Calibri" panose="020F0502020204030204" pitchFamily="34" charset="0"/>
                <a:cs typeface="Calibri" panose="020F0502020204030204" pitchFamily="34" charset="0"/>
              </a:rPr>
              <a:t>Ikke gitt rimelig tid til å kunne gi reell imøtegåelse</a:t>
            </a:r>
          </a:p>
        </p:txBody>
      </p:sp>
    </p:spTree>
    <p:extLst>
      <p:ext uri="{BB962C8B-B14F-4D97-AF65-F5344CB8AC3E}">
        <p14:creationId xmlns:p14="http://schemas.microsoft.com/office/powerpoint/2010/main" val="1932167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8EBC2E8-E930-AFA8-3A02-4586699F92E0}"/>
              </a:ext>
            </a:extLst>
          </p:cNvPr>
          <p:cNvSpPr>
            <a:spLocks noGrp="1"/>
          </p:cNvSpPr>
          <p:nvPr>
            <p:ph type="title"/>
          </p:nvPr>
        </p:nvSpPr>
        <p:spPr>
          <a:xfrm>
            <a:off x="1118034" y="385377"/>
            <a:ext cx="7725616" cy="572700"/>
          </a:xfrm>
        </p:spPr>
        <p:txBody>
          <a:bodyPr/>
          <a:lstStyle/>
          <a:p>
            <a:r>
              <a:rPr lang="nb-NO" sz="2000" b="0" dirty="0"/>
              <a:t>Dissens i fem PFU-saker:</a:t>
            </a:r>
          </a:p>
        </p:txBody>
      </p:sp>
      <p:sp>
        <p:nvSpPr>
          <p:cNvPr id="3" name="Plassholder for tekst 2">
            <a:extLst>
              <a:ext uri="{FF2B5EF4-FFF2-40B4-BE49-F238E27FC236}">
                <a16:creationId xmlns:a16="http://schemas.microsoft.com/office/drawing/2014/main" id="{0D14C809-3F81-2A99-A168-D3B1C2880C69}"/>
              </a:ext>
            </a:extLst>
          </p:cNvPr>
          <p:cNvSpPr>
            <a:spLocks noGrp="1"/>
          </p:cNvSpPr>
          <p:nvPr>
            <p:ph type="body" idx="1"/>
          </p:nvPr>
        </p:nvSpPr>
        <p:spPr>
          <a:xfrm>
            <a:off x="1118034" y="1046349"/>
            <a:ext cx="7435762" cy="3467462"/>
          </a:xfrm>
        </p:spPr>
        <p:txBody>
          <a:bodyPr/>
          <a:lstStyle/>
          <a:p>
            <a:pPr marL="285750" indent="-285750">
              <a:lnSpc>
                <a:spcPct val="100000"/>
              </a:lnSpc>
              <a:spcAft>
                <a:spcPts val="0"/>
              </a:spcAft>
              <a:buFont typeface="Arial" panose="020B0604020202020204" pitchFamily="34" charset="0"/>
              <a:buChar char="•"/>
            </a:pPr>
            <a:r>
              <a:rPr lang="nb-NO" sz="1400" dirty="0">
                <a:hlinkClick r:id="rId3"/>
              </a:rPr>
              <a:t>001/22 – SIAN mot Vårt Land</a:t>
            </a:r>
            <a:r>
              <a:rPr lang="nb-NO" sz="1400" dirty="0"/>
              <a:t>: 4 for brudd (VVP 4.14), 3 for ikke brudd </a:t>
            </a:r>
          </a:p>
          <a:p>
            <a:pPr marL="285750" indent="-285750">
              <a:lnSpc>
                <a:spcPct val="100000"/>
              </a:lnSpc>
              <a:spcAft>
                <a:spcPts val="0"/>
              </a:spcAft>
              <a:buFont typeface="Arial" panose="020B0604020202020204" pitchFamily="34" charset="0"/>
              <a:buChar char="•"/>
            </a:pPr>
            <a:endParaRPr lang="nb-NO" sz="1400" dirty="0">
              <a:hlinkClick r:id="rId4"/>
            </a:endParaRPr>
          </a:p>
          <a:p>
            <a:pPr marL="285750" indent="-285750">
              <a:lnSpc>
                <a:spcPct val="100000"/>
              </a:lnSpc>
              <a:spcAft>
                <a:spcPts val="0"/>
              </a:spcAft>
              <a:buFont typeface="Arial" panose="020B0604020202020204" pitchFamily="34" charset="0"/>
              <a:buChar char="•"/>
            </a:pPr>
            <a:r>
              <a:rPr lang="nb-NO" sz="1400" dirty="0">
                <a:hlinkClick r:id="rId4"/>
              </a:rPr>
              <a:t>010/22 – NN mot NRK</a:t>
            </a:r>
            <a:r>
              <a:rPr lang="nb-NO" sz="1400" dirty="0"/>
              <a:t>:  6 for brudd (VVP 3.3), 1 for ikke brudd</a:t>
            </a:r>
          </a:p>
          <a:p>
            <a:pPr marL="285750" indent="-285750">
              <a:lnSpc>
                <a:spcPct val="100000"/>
              </a:lnSpc>
              <a:spcAft>
                <a:spcPts val="0"/>
              </a:spcAft>
              <a:buFont typeface="Arial" panose="020B0604020202020204" pitchFamily="34" charset="0"/>
              <a:buChar char="•"/>
            </a:pPr>
            <a:endParaRPr lang="nb-NO" sz="1400" dirty="0">
              <a:hlinkClick r:id="rId5"/>
            </a:endParaRPr>
          </a:p>
          <a:p>
            <a:pPr marL="285750" indent="-285750">
              <a:lnSpc>
                <a:spcPct val="100000"/>
              </a:lnSpc>
              <a:spcAft>
                <a:spcPts val="0"/>
              </a:spcAft>
              <a:buFont typeface="Arial" panose="020B0604020202020204" pitchFamily="34" charset="0"/>
              <a:buChar char="•"/>
            </a:pPr>
            <a:r>
              <a:rPr lang="nb-NO" sz="1400" dirty="0">
                <a:hlinkClick r:id="rId5"/>
              </a:rPr>
              <a:t>079/22 – Erland Bakke mot VG</a:t>
            </a:r>
            <a:r>
              <a:rPr lang="nb-NO" sz="1400" dirty="0"/>
              <a:t>: 5 for kritikk (VVP 4.1), 2 for ikke brudd (samlet)</a:t>
            </a:r>
          </a:p>
          <a:p>
            <a:pPr marL="285750" indent="-285750">
              <a:lnSpc>
                <a:spcPct val="100000"/>
              </a:lnSpc>
              <a:spcAft>
                <a:spcPts val="0"/>
              </a:spcAft>
              <a:buFont typeface="Arial" panose="020B0604020202020204" pitchFamily="34" charset="0"/>
              <a:buChar char="•"/>
            </a:pPr>
            <a:endParaRPr lang="nb-NO" sz="1400" dirty="0">
              <a:hlinkClick r:id="rId6"/>
            </a:endParaRPr>
          </a:p>
          <a:p>
            <a:pPr marL="285750" indent="-285750">
              <a:lnSpc>
                <a:spcPct val="100000"/>
              </a:lnSpc>
              <a:spcAft>
                <a:spcPts val="0"/>
              </a:spcAft>
              <a:buFont typeface="Arial" panose="020B0604020202020204" pitchFamily="34" charset="0"/>
              <a:buChar char="•"/>
            </a:pPr>
            <a:r>
              <a:rPr lang="nb-NO" sz="1400" dirty="0">
                <a:hlinkClick r:id="rId6"/>
              </a:rPr>
              <a:t>103/22 – A. </a:t>
            </a:r>
            <a:r>
              <a:rPr lang="nb-NO" sz="1400" dirty="0" err="1">
                <a:hlinkClick r:id="rId6"/>
              </a:rPr>
              <a:t>Trøite</a:t>
            </a:r>
            <a:r>
              <a:rPr lang="nb-NO" sz="1400" dirty="0">
                <a:hlinkClick r:id="rId6"/>
              </a:rPr>
              <a:t> mot Brønnøysunds Avis</a:t>
            </a:r>
            <a:r>
              <a:rPr lang="nb-NO" sz="1400" dirty="0"/>
              <a:t>: 4 for kritikk (VVP 4.4), 3 for ikke brudd</a:t>
            </a:r>
          </a:p>
          <a:p>
            <a:pPr marL="285750" indent="-285750">
              <a:lnSpc>
                <a:spcPct val="100000"/>
              </a:lnSpc>
              <a:spcAft>
                <a:spcPts val="0"/>
              </a:spcAft>
              <a:buFont typeface="Arial" panose="020B0604020202020204" pitchFamily="34" charset="0"/>
              <a:buChar char="•"/>
            </a:pPr>
            <a:endParaRPr lang="nb-NO" sz="1400" dirty="0">
              <a:hlinkClick r:id="rId7"/>
            </a:endParaRPr>
          </a:p>
          <a:p>
            <a:pPr marL="285750" indent="-285750">
              <a:lnSpc>
                <a:spcPct val="100000"/>
              </a:lnSpc>
              <a:spcAft>
                <a:spcPts val="0"/>
              </a:spcAft>
              <a:buFont typeface="Arial" panose="020B0604020202020204" pitchFamily="34" charset="0"/>
              <a:buChar char="•"/>
            </a:pPr>
            <a:r>
              <a:rPr lang="nb-NO" sz="1400" dirty="0">
                <a:hlinkClick r:id="rId7"/>
              </a:rPr>
              <a:t>120/22 – B. Severinsen mot Agderposten</a:t>
            </a:r>
            <a:r>
              <a:rPr lang="nb-NO" sz="1400" dirty="0"/>
              <a:t>: 6 for kritikk (4.7), 1 for ikke brudd (samlet)</a:t>
            </a:r>
            <a:br>
              <a:rPr lang="nb-NO" sz="1400" dirty="0"/>
            </a:br>
            <a:endParaRPr lang="nb-NO" sz="1400" dirty="0"/>
          </a:p>
        </p:txBody>
      </p:sp>
    </p:spTree>
    <p:extLst>
      <p:ext uri="{BB962C8B-B14F-4D97-AF65-F5344CB8AC3E}">
        <p14:creationId xmlns:p14="http://schemas.microsoft.com/office/powerpoint/2010/main" val="2886951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99C6CD5E-9759-A1E7-EBF6-8DF1ADE6BDC5}"/>
              </a:ext>
            </a:extLst>
          </p:cNvPr>
          <p:cNvGraphicFramePr/>
          <p:nvPr>
            <p:extLst>
              <p:ext uri="{D42A27DB-BD31-4B8C-83A1-F6EECF244321}">
                <p14:modId xmlns:p14="http://schemas.microsoft.com/office/powerpoint/2010/main" val="543241834"/>
              </p:ext>
            </p:extLst>
          </p:nvPr>
        </p:nvGraphicFramePr>
        <p:xfrm>
          <a:off x="571500" y="539750"/>
          <a:ext cx="8358188"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8089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Sylinder 2">
            <a:extLst>
              <a:ext uri="{FF2B5EF4-FFF2-40B4-BE49-F238E27FC236}">
                <a16:creationId xmlns:a16="http://schemas.microsoft.com/office/drawing/2014/main" id="{34A0A7F6-0251-B421-CD47-54B60A95D3AD}"/>
              </a:ext>
            </a:extLst>
          </p:cNvPr>
          <p:cNvSpPr txBox="1"/>
          <p:nvPr/>
        </p:nvSpPr>
        <p:spPr>
          <a:xfrm>
            <a:off x="1914592" y="170214"/>
            <a:ext cx="5705408" cy="738664"/>
          </a:xfrm>
          <a:prstGeom prst="rect">
            <a:avLst/>
          </a:prstGeom>
          <a:noFill/>
        </p:spPr>
        <p:txBody>
          <a:bodyPr wrap="none" rtlCol="0">
            <a:spAutoFit/>
          </a:bodyPr>
          <a:lstStyle/>
          <a:p>
            <a:r>
              <a:rPr lang="nb-NO" sz="2800" dirty="0">
                <a:solidFill>
                  <a:schemeClr val="tx1"/>
                </a:solidFill>
              </a:rPr>
              <a:t>De fleste klagere er privatpersoner</a:t>
            </a:r>
            <a:br>
              <a:rPr lang="nb-NO" sz="2800" dirty="0">
                <a:solidFill>
                  <a:schemeClr val="tx1"/>
                </a:solidFill>
              </a:rPr>
            </a:br>
            <a:endParaRPr lang="nb-NO" dirty="0">
              <a:solidFill>
                <a:schemeClr val="tx1"/>
              </a:solidFill>
            </a:endParaRPr>
          </a:p>
        </p:txBody>
      </p:sp>
      <p:graphicFrame>
        <p:nvGraphicFramePr>
          <p:cNvPr id="6" name="Diagram 5">
            <a:extLst>
              <a:ext uri="{FF2B5EF4-FFF2-40B4-BE49-F238E27FC236}">
                <a16:creationId xmlns:a16="http://schemas.microsoft.com/office/drawing/2014/main" id="{6FE87E93-4E68-01C8-F864-BA3FB0AC3196}"/>
              </a:ext>
            </a:extLst>
          </p:cNvPr>
          <p:cNvGraphicFramePr/>
          <p:nvPr>
            <p:extLst>
              <p:ext uri="{D42A27DB-BD31-4B8C-83A1-F6EECF244321}">
                <p14:modId xmlns:p14="http://schemas.microsoft.com/office/powerpoint/2010/main" val="2517499423"/>
              </p:ext>
            </p:extLst>
          </p:nvPr>
        </p:nvGraphicFramePr>
        <p:xfrm>
          <a:off x="1524000" y="977117"/>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1193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2CFB634B-0C3B-2783-2352-C83D78B0B04A}"/>
              </a:ext>
            </a:extLst>
          </p:cNvPr>
          <p:cNvGraphicFramePr/>
          <p:nvPr>
            <p:extLst>
              <p:ext uri="{D42A27DB-BD31-4B8C-83A1-F6EECF244321}">
                <p14:modId xmlns:p14="http://schemas.microsoft.com/office/powerpoint/2010/main" val="1418749040"/>
              </p:ext>
            </p:extLst>
          </p:nvPr>
        </p:nvGraphicFramePr>
        <p:xfrm>
          <a:off x="758283" y="545544"/>
          <a:ext cx="7727795"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5317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2"/>
        <p:cNvGrpSpPr/>
        <p:nvPr/>
      </p:nvGrpSpPr>
      <p:grpSpPr>
        <a:xfrm>
          <a:off x="0" y="0"/>
          <a:ext cx="0" cy="0"/>
          <a:chOff x="0" y="0"/>
          <a:chExt cx="0" cy="0"/>
        </a:xfrm>
      </p:grpSpPr>
      <p:sp>
        <p:nvSpPr>
          <p:cNvPr id="43" name="Shape 43"/>
          <p:cNvSpPr txBox="1">
            <a:spLocks noGrp="1"/>
          </p:cNvSpPr>
          <p:nvPr>
            <p:ph type="title"/>
          </p:nvPr>
        </p:nvSpPr>
        <p:spPr>
          <a:xfrm>
            <a:off x="638748" y="333872"/>
            <a:ext cx="4807605" cy="572700"/>
          </a:xfrm>
          <a:prstGeom prst="rect">
            <a:avLst/>
          </a:prstGeom>
        </p:spPr>
        <p:txBody>
          <a:bodyPr wrap="square" lIns="91425" tIns="91425" rIns="91425" bIns="91425" anchor="t" anchorCtr="0">
            <a:noAutofit/>
          </a:bodyPr>
          <a:lstStyle/>
          <a:p>
            <a:pPr marL="0" lvl="0" indent="0">
              <a:spcBef>
                <a:spcPts val="0"/>
              </a:spcBef>
              <a:buNone/>
            </a:pPr>
            <a:r>
              <a:rPr lang="en" b="0" dirty="0">
                <a:latin typeface="Calibri" panose="020F0502020204030204" pitchFamily="34" charset="0"/>
                <a:cs typeface="Calibri" panose="020F0502020204030204" pitchFamily="34" charset="0"/>
                <a:sym typeface="Arial"/>
              </a:rPr>
              <a:t>Oppsummering – hovedfunn:</a:t>
            </a:r>
          </a:p>
        </p:txBody>
      </p:sp>
      <p:sp>
        <p:nvSpPr>
          <p:cNvPr id="44" name="Shape 44"/>
          <p:cNvSpPr txBox="1">
            <a:spLocks noGrp="1"/>
          </p:cNvSpPr>
          <p:nvPr>
            <p:ph type="body" idx="1"/>
          </p:nvPr>
        </p:nvSpPr>
        <p:spPr>
          <a:xfrm>
            <a:off x="311700" y="1251326"/>
            <a:ext cx="8520600" cy="3277360"/>
          </a:xfrm>
          <a:prstGeom prst="rect">
            <a:avLst/>
          </a:prstGeom>
        </p:spPr>
        <p:txBody>
          <a:bodyPr wrap="square" lIns="91425" tIns="91425" rIns="91425" bIns="91425" anchor="t" anchorCtr="0">
            <a:noAutofit/>
          </a:bodyPr>
          <a:lstStyle/>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Kraftig nedgang i antallet klager til PFU. Det er registrert 653 klager inn i 2022, mot 777 i 2021. En stor del av klagene er imidlertid avvist (av ulike formelle årsaker, jf. </a:t>
            </a:r>
            <a:r>
              <a:rPr lang="nb-NO" sz="1100" i="1" dirty="0">
                <a:latin typeface="Calibri" panose="020F0502020204030204" pitchFamily="34" charset="0"/>
                <a:cs typeface="Calibri" panose="020F0502020204030204" pitchFamily="34" charset="0"/>
                <a:sym typeface="Arial"/>
              </a:rPr>
              <a:t>K</a:t>
            </a:r>
            <a:r>
              <a:rPr lang="en" sz="1100" i="1" dirty="0">
                <a:latin typeface="Calibri" panose="020F0502020204030204" pitchFamily="34" charset="0"/>
                <a:cs typeface="Calibri" panose="020F0502020204030204" pitchFamily="34" charset="0"/>
                <a:sym typeface="Arial"/>
              </a:rPr>
              <a:t>rav til klagen </a:t>
            </a:r>
            <a:r>
              <a:rPr lang="nb-NO" sz="1100" dirty="0">
                <a:latin typeface="Calibri" panose="020F0502020204030204" pitchFamily="34" charset="0"/>
                <a:cs typeface="Calibri" panose="020F0502020204030204" pitchFamily="34" charset="0"/>
              </a:rPr>
              <a:t>i </a:t>
            </a:r>
            <a:r>
              <a:rPr lang="en" sz="1100" dirty="0">
                <a:latin typeface="Calibri" panose="020F0502020204030204" pitchFamily="34" charset="0"/>
                <a:cs typeface="Calibri" panose="020F0502020204030204" pitchFamily="34" charset="0"/>
                <a:sym typeface="Arial"/>
              </a:rPr>
              <a:t>P</a:t>
            </a:r>
            <a:r>
              <a:rPr lang="nb-NO" sz="1100" dirty="0">
                <a:latin typeface="Calibri" panose="020F0502020204030204" pitchFamily="34" charset="0"/>
                <a:cs typeface="Calibri" panose="020F0502020204030204" pitchFamily="34" charset="0"/>
              </a:rPr>
              <a:t>FUs vedtekter, § 4 </a:t>
            </a:r>
            <a:r>
              <a:rPr lang="en" sz="1100" dirty="0">
                <a:latin typeface="Calibri" panose="020F0502020204030204" pitchFamily="34" charset="0"/>
                <a:cs typeface="Calibri" panose="020F0502020204030204" pitchFamily="34" charset="0"/>
                <a:sym typeface="Arial"/>
              </a:rPr>
              <a:t>).</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Også nedgang </a:t>
            </a:r>
            <a:r>
              <a:rPr lang="nb-NO" sz="1100" dirty="0">
                <a:latin typeface="Calibri" panose="020F0502020204030204" pitchFamily="34" charset="0"/>
                <a:cs typeface="Calibri" panose="020F0502020204030204" pitchFamily="34" charset="0"/>
              </a:rPr>
              <a:t>i antallet reelt behandlede klager: </a:t>
            </a:r>
            <a:r>
              <a:rPr lang="en" sz="1100" dirty="0">
                <a:latin typeface="Calibri" panose="020F0502020204030204" pitchFamily="34" charset="0"/>
                <a:cs typeface="Calibri" panose="020F0502020204030204" pitchFamily="34" charset="0"/>
                <a:sym typeface="Arial"/>
              </a:rPr>
              <a:t>PFU har vurdert 227 klagesaker mot 249 </a:t>
            </a:r>
            <a:r>
              <a:rPr lang="nb-NO" sz="1100" dirty="0">
                <a:latin typeface="Calibri" panose="020F0502020204030204" pitchFamily="34" charset="0"/>
                <a:cs typeface="Calibri" panose="020F0502020204030204" pitchFamily="34" charset="0"/>
              </a:rPr>
              <a:t>i 2021.</a:t>
            </a:r>
            <a:endParaRPr lang="en" sz="1100" dirty="0">
              <a:latin typeface="Calibri" panose="020F0502020204030204" pitchFamily="34" charset="0"/>
              <a:cs typeface="Calibri" panose="020F0502020204030204" pitchFamily="34" charset="0"/>
            </a:endParaRP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rPr>
              <a:t>101 saker har fått ful</a:t>
            </a:r>
            <a:r>
              <a:rPr lang="nb-NO" sz="1100" dirty="0">
                <a:latin typeface="Calibri" panose="020F0502020204030204" pitchFamily="34" charset="0"/>
                <a:cs typeface="Calibri" panose="020F0502020204030204" pitchFamily="34" charset="0"/>
              </a:rPr>
              <a:t>l behandling (142 i 2021 da ble det avholdt ett ekstra møte).</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F</a:t>
            </a:r>
            <a:r>
              <a:rPr lang="nb-NO" sz="1100" dirty="0">
                <a:latin typeface="Calibri" panose="020F0502020204030204" pitchFamily="34" charset="0"/>
                <a:cs typeface="Calibri" panose="020F0502020204030204" pitchFamily="34" charset="0"/>
                <a:sym typeface="Arial"/>
              </a:rPr>
              <a:t>e</a:t>
            </a:r>
            <a:r>
              <a:rPr lang="en" sz="1100" dirty="0">
                <a:latin typeface="Calibri" panose="020F0502020204030204" pitchFamily="34" charset="0"/>
                <a:cs typeface="Calibri" panose="020F0502020204030204" pitchFamily="34" charset="0"/>
                <a:sym typeface="Arial"/>
              </a:rPr>
              <a:t>llingsprosent på 48,5 % (mot 51 % i 2021) i saker som har gjennomgått full behandling. </a:t>
            </a:r>
            <a:br>
              <a:rPr lang="en" sz="1100" dirty="0">
                <a:latin typeface="Calibri" panose="020F0502020204030204" pitchFamily="34" charset="0"/>
                <a:cs typeface="Calibri" panose="020F0502020204030204" pitchFamily="34" charset="0"/>
                <a:sym typeface="Arial"/>
              </a:rPr>
            </a:br>
            <a:r>
              <a:rPr lang="en" sz="1100" dirty="0">
                <a:latin typeface="Calibri" panose="020F0502020204030204" pitchFamily="34" charset="0"/>
                <a:cs typeface="Calibri" panose="020F0502020204030204" pitchFamily="34" charset="0"/>
                <a:sym typeface="Arial"/>
              </a:rPr>
              <a:t>F</a:t>
            </a:r>
            <a:r>
              <a:rPr lang="nb-NO" sz="1100" dirty="0">
                <a:latin typeface="Calibri" panose="020F0502020204030204" pitchFamily="34" charset="0"/>
                <a:cs typeface="Calibri" panose="020F0502020204030204" pitchFamily="34" charset="0"/>
                <a:sym typeface="Arial"/>
              </a:rPr>
              <a:t>e</a:t>
            </a:r>
            <a:r>
              <a:rPr lang="en" sz="1100" dirty="0">
                <a:latin typeface="Calibri" panose="020F0502020204030204" pitchFamily="34" charset="0"/>
                <a:cs typeface="Calibri" panose="020F0502020204030204" pitchFamily="34" charset="0"/>
                <a:sym typeface="Arial"/>
              </a:rPr>
              <a:t>llingsprosenten er 21,5 % (mot 29 </a:t>
            </a:r>
            <a:r>
              <a:rPr lang="nb-NO" sz="1100" dirty="0">
                <a:latin typeface="Calibri" panose="020F0502020204030204" pitchFamily="34" charset="0"/>
                <a:cs typeface="Calibri" panose="020F0502020204030204" pitchFamily="34" charset="0"/>
              </a:rPr>
              <a:t>i</a:t>
            </a:r>
            <a:r>
              <a:rPr lang="en" sz="1100" dirty="0">
                <a:latin typeface="Calibri" panose="020F0502020204030204" pitchFamily="34" charset="0"/>
                <a:cs typeface="Calibri" panose="020F0502020204030204" pitchFamily="34" charset="0"/>
                <a:sym typeface="Arial"/>
              </a:rPr>
              <a:t> 2021) </a:t>
            </a:r>
            <a:r>
              <a:rPr lang="nb-NO" sz="1100" dirty="0">
                <a:latin typeface="Calibri" panose="020F0502020204030204" pitchFamily="34" charset="0"/>
                <a:cs typeface="Calibri" panose="020F0502020204030204" pitchFamily="34" charset="0"/>
              </a:rPr>
              <a:t>om man inkluderer klager som har fått forenklet behandling.</a:t>
            </a:r>
            <a:r>
              <a:rPr lang="en" sz="1100" dirty="0">
                <a:latin typeface="Calibri" panose="020F0502020204030204" pitchFamily="34" charset="0"/>
                <a:cs typeface="Calibri" panose="020F0502020204030204" pitchFamily="34" charset="0"/>
                <a:sym typeface="Arial"/>
              </a:rPr>
              <a:t> </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Fremdeles VVP 3.2 (kildekritikk og opplysningskontroll) og 4.14 (samtidig imøtegåelse) som topper fellingsstatistikken: 21 ganger har PFU felt på VVP 3.2, og 17 ganger skyldes fellelsen VVP 4.14. I 11 saker er det henvist til både 3.2 og 4.14 </a:t>
            </a:r>
            <a:r>
              <a:rPr lang="nb-NO" sz="1100" dirty="0">
                <a:latin typeface="Calibri" panose="020F0502020204030204" pitchFamily="34" charset="0"/>
                <a:cs typeface="Calibri" panose="020F0502020204030204" pitchFamily="34" charset="0"/>
              </a:rPr>
              <a:t>i fellingsgrunnlaget</a:t>
            </a:r>
            <a:r>
              <a:rPr lang="en" sz="1100" dirty="0">
                <a:latin typeface="Calibri" panose="020F0502020204030204" pitchFamily="34" charset="0"/>
                <a:cs typeface="Calibri" panose="020F0502020204030204" pitchFamily="34" charset="0"/>
                <a:sym typeface="Arial"/>
              </a:rPr>
              <a:t>.</a:t>
            </a:r>
          </a:p>
          <a:p>
            <a:pPr marL="457200" indent="-342900">
              <a:spcAft>
                <a:spcPts val="0"/>
              </a:spcAft>
              <a:buFont typeface="Arial" panose="020B0604020202020204" pitchFamily="34" charset="0"/>
              <a:buChar char="•"/>
            </a:pPr>
            <a:r>
              <a:rPr lang="nb-NO" sz="1100" dirty="0">
                <a:latin typeface="Calibri" panose="020F0502020204030204" pitchFamily="34" charset="0"/>
                <a:cs typeface="Calibri" panose="020F0502020204030204" pitchFamily="34" charset="0"/>
              </a:rPr>
              <a:t>52 klagesaker endte med at mediene gikk fri etter full behandling (69 i 2021), og 126 klager etter forenklet behandling (107 i 2021).</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rPr>
              <a:t>PFU har behandlet klager mot 95 ulike redaksjoner (100 i 2021). Av disse er 38 felt.</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rPr>
              <a:t>Et stort flertall av mediene som felles er lokalaviser. </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31 ganger har klagesaker løst seg i minnelighet mellom partene. Det er en liten økning fra 27 </a:t>
            </a:r>
            <a:r>
              <a:rPr lang="nb-NO" sz="1100" dirty="0">
                <a:latin typeface="Calibri" panose="020F0502020204030204" pitchFamily="34" charset="0"/>
                <a:cs typeface="Calibri" panose="020F0502020204030204" pitchFamily="34" charset="0"/>
              </a:rPr>
              <a:t>i</a:t>
            </a:r>
            <a:r>
              <a:rPr lang="en" sz="1100" dirty="0">
                <a:latin typeface="Calibri" panose="020F0502020204030204" pitchFamily="34" charset="0"/>
                <a:cs typeface="Calibri" panose="020F0502020204030204" pitchFamily="34" charset="0"/>
                <a:sym typeface="Arial"/>
              </a:rPr>
              <a:t> 2021, og 23 i 2020.</a:t>
            </a:r>
          </a:p>
          <a:p>
            <a:pPr marL="457200" lvl="0" indent="-342900" rtl="0">
              <a:spcBef>
                <a:spcPts val="0"/>
              </a:spcBef>
              <a:spcAft>
                <a:spcPts val="0"/>
              </a:spcAft>
              <a:buSzPts val="1800"/>
              <a:buFont typeface="Arial" panose="020B0604020202020204" pitchFamily="34" charset="0"/>
              <a:buChar char="•"/>
            </a:pPr>
            <a:r>
              <a:rPr lang="en" sz="1100" dirty="0">
                <a:latin typeface="Calibri" panose="020F0502020204030204" pitchFamily="34" charset="0"/>
                <a:cs typeface="Calibri" panose="020F0502020204030204" pitchFamily="34" charset="0"/>
                <a:sym typeface="Arial"/>
              </a:rPr>
              <a:t>NRK har flest fellelser (4 brudd), men også flest klager (23) og flest minnelige løsninger (5).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88F378-D8D1-B60A-79B7-BB631C0B2C32}"/>
              </a:ext>
            </a:extLst>
          </p:cNvPr>
          <p:cNvSpPr>
            <a:spLocks noGrp="1"/>
          </p:cNvSpPr>
          <p:nvPr>
            <p:ph type="title"/>
          </p:nvPr>
        </p:nvSpPr>
        <p:spPr>
          <a:xfrm>
            <a:off x="1523294" y="961796"/>
            <a:ext cx="6097412" cy="1330968"/>
          </a:xfrm>
        </p:spPr>
        <p:txBody>
          <a:bodyPr/>
          <a:lstStyle/>
          <a:p>
            <a:r>
              <a:rPr lang="nb-NO" sz="2400" b="0" dirty="0">
                <a:latin typeface="Calibri" panose="020F0502020204030204" pitchFamily="34" charset="0"/>
                <a:cs typeface="Calibri" panose="020F0502020204030204" pitchFamily="34" charset="0"/>
              </a:rPr>
              <a:t>Mer statistikk på </a:t>
            </a:r>
            <a:r>
              <a:rPr lang="nb-NO" sz="2400" b="0" dirty="0">
                <a:latin typeface="Calibri" panose="020F0502020204030204" pitchFamily="34" charset="0"/>
                <a:cs typeface="Calibri" panose="020F0502020204030204" pitchFamily="34" charset="0"/>
                <a:hlinkClick r:id="rId2"/>
              </a:rPr>
              <a:t>www.presse.no/pfu/statistikk/</a:t>
            </a:r>
            <a:r>
              <a:rPr lang="nb-NO" sz="2400" b="0" dirty="0">
                <a:latin typeface="Calibri" panose="020F0502020204030204" pitchFamily="34" charset="0"/>
                <a:cs typeface="Calibri" panose="020F0502020204030204" pitchFamily="34" charset="0"/>
              </a:rPr>
              <a:t> </a:t>
            </a:r>
            <a:endParaRPr lang="nb-NO" sz="2400" b="0" dirty="0">
              <a:solidFill>
                <a:schemeClr val="tx1"/>
              </a:solidFill>
              <a:latin typeface="Calibri" panose="020F0502020204030204" pitchFamily="34" charset="0"/>
              <a:cs typeface="Calibri" panose="020F0502020204030204" pitchFamily="34" charset="0"/>
            </a:endParaRPr>
          </a:p>
        </p:txBody>
      </p:sp>
      <p:sp>
        <p:nvSpPr>
          <p:cNvPr id="3" name="TekstSylinder 2">
            <a:extLst>
              <a:ext uri="{FF2B5EF4-FFF2-40B4-BE49-F238E27FC236}">
                <a16:creationId xmlns:a16="http://schemas.microsoft.com/office/drawing/2014/main" id="{27E49F7F-58D2-7F37-EAB3-AEEF26E5237F}"/>
              </a:ext>
            </a:extLst>
          </p:cNvPr>
          <p:cNvSpPr txBox="1"/>
          <p:nvPr/>
        </p:nvSpPr>
        <p:spPr>
          <a:xfrm>
            <a:off x="3325091" y="1458885"/>
            <a:ext cx="45719" cy="307777"/>
          </a:xfrm>
          <a:prstGeom prst="rect">
            <a:avLst/>
          </a:prstGeom>
          <a:noFill/>
        </p:spPr>
        <p:txBody>
          <a:bodyPr wrap="square" rtlCol="0">
            <a:spAutoFit/>
          </a:bodyPr>
          <a:lstStyle/>
          <a:p>
            <a:endParaRPr lang="nb-NO" dirty="0"/>
          </a:p>
        </p:txBody>
      </p:sp>
      <p:pic>
        <p:nvPicPr>
          <p:cNvPr id="7" name="Bilde 6">
            <a:extLst>
              <a:ext uri="{FF2B5EF4-FFF2-40B4-BE49-F238E27FC236}">
                <a16:creationId xmlns:a16="http://schemas.microsoft.com/office/drawing/2014/main" id="{998FA99E-BF8B-DD3F-E106-E32717907E8C}"/>
              </a:ext>
            </a:extLst>
          </p:cNvPr>
          <p:cNvPicPr>
            <a:picLocks noChangeAspect="1"/>
          </p:cNvPicPr>
          <p:nvPr/>
        </p:nvPicPr>
        <p:blipFill>
          <a:blip r:embed="rId3"/>
          <a:stretch>
            <a:fillRect/>
          </a:stretch>
        </p:blipFill>
        <p:spPr>
          <a:xfrm>
            <a:off x="2362893" y="2799017"/>
            <a:ext cx="4012970" cy="1330968"/>
          </a:xfrm>
          <a:prstGeom prst="rect">
            <a:avLst/>
          </a:prstGeom>
        </p:spPr>
      </p:pic>
    </p:spTree>
    <p:extLst>
      <p:ext uri="{BB962C8B-B14F-4D97-AF65-F5344CB8AC3E}">
        <p14:creationId xmlns:p14="http://schemas.microsoft.com/office/powerpoint/2010/main" val="2131248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588F378-D8D1-B60A-79B7-BB631C0B2C32}"/>
              </a:ext>
            </a:extLst>
          </p:cNvPr>
          <p:cNvSpPr>
            <a:spLocks noGrp="1"/>
          </p:cNvSpPr>
          <p:nvPr>
            <p:ph type="title"/>
          </p:nvPr>
        </p:nvSpPr>
        <p:spPr>
          <a:xfrm>
            <a:off x="1658361" y="961796"/>
            <a:ext cx="6097412" cy="1330968"/>
          </a:xfrm>
        </p:spPr>
        <p:txBody>
          <a:bodyPr/>
          <a:lstStyle/>
          <a:p>
            <a:pPr algn="l"/>
            <a:r>
              <a:rPr lang="nb-NO" sz="1200" b="0" dirty="0">
                <a:solidFill>
                  <a:schemeClr val="tx1"/>
                </a:solidFill>
                <a:latin typeface="Calibri" panose="020F0502020204030204" pitchFamily="34" charset="0"/>
                <a:cs typeface="Calibri" panose="020F0502020204030204" pitchFamily="34" charset="0"/>
              </a:rPr>
              <a:t>Kontaktpersoner: </a:t>
            </a:r>
            <a:br>
              <a:rPr lang="nb-NO" sz="1200" b="0" dirty="0">
                <a:solidFill>
                  <a:schemeClr val="tx1"/>
                </a:solidFill>
                <a:latin typeface="Calibri" panose="020F0502020204030204" pitchFamily="34" charset="0"/>
                <a:cs typeface="Calibri" panose="020F0502020204030204" pitchFamily="34" charset="0"/>
              </a:rPr>
            </a:br>
            <a:br>
              <a:rPr lang="nb-NO" sz="1200" b="0" dirty="0">
                <a:solidFill>
                  <a:schemeClr val="tx1"/>
                </a:solidFill>
                <a:latin typeface="Calibri" panose="020F0502020204030204" pitchFamily="34" charset="0"/>
                <a:cs typeface="Calibri" panose="020F0502020204030204" pitchFamily="34" charset="0"/>
              </a:rPr>
            </a:br>
            <a:r>
              <a:rPr lang="nb-NO" sz="1200" b="0" dirty="0">
                <a:solidFill>
                  <a:schemeClr val="tx1"/>
                </a:solidFill>
                <a:latin typeface="Calibri" panose="020F0502020204030204" pitchFamily="34" charset="0"/>
                <a:cs typeface="Calibri" panose="020F0502020204030204" pitchFamily="34" charset="0"/>
              </a:rPr>
              <a:t>Anne Weider Aasen, leder for PFU:  </a:t>
            </a:r>
            <a:r>
              <a:rPr lang="nb-NO" sz="1200" b="0" dirty="0">
                <a:solidFill>
                  <a:schemeClr val="tx1"/>
                </a:solidFill>
                <a:latin typeface="Calibri" panose="020F0502020204030204" pitchFamily="34" charset="0"/>
                <a:cs typeface="Calibri" panose="020F0502020204030204" pitchFamily="34" charset="0"/>
                <a:hlinkClick r:id="rId2"/>
              </a:rPr>
              <a:t>anne.weider.aasen@tv2.no</a:t>
            </a:r>
            <a:r>
              <a:rPr lang="nb-NO" sz="1200" b="0" dirty="0">
                <a:solidFill>
                  <a:schemeClr val="tx1"/>
                </a:solidFill>
                <a:latin typeface="Calibri" panose="020F0502020204030204" pitchFamily="34" charset="0"/>
                <a:cs typeface="Calibri" panose="020F0502020204030204" pitchFamily="34" charset="0"/>
              </a:rPr>
              <a:t>,  414 23 342 </a:t>
            </a:r>
            <a:br>
              <a:rPr lang="nb-NO" sz="1200" b="0" dirty="0">
                <a:solidFill>
                  <a:schemeClr val="tx1"/>
                </a:solidFill>
                <a:latin typeface="Calibri" panose="020F0502020204030204" pitchFamily="34" charset="0"/>
                <a:cs typeface="Calibri" panose="020F0502020204030204" pitchFamily="34" charset="0"/>
              </a:rPr>
            </a:br>
            <a:br>
              <a:rPr lang="nb-NO" sz="1200" b="0" dirty="0">
                <a:solidFill>
                  <a:schemeClr val="tx1"/>
                </a:solidFill>
                <a:latin typeface="Calibri" panose="020F0502020204030204" pitchFamily="34" charset="0"/>
                <a:cs typeface="Calibri" panose="020F0502020204030204" pitchFamily="34" charset="0"/>
              </a:rPr>
            </a:br>
            <a:r>
              <a:rPr lang="nb-NO" sz="1200" b="0" dirty="0">
                <a:solidFill>
                  <a:schemeClr val="tx1"/>
                </a:solidFill>
                <a:latin typeface="Calibri" panose="020F0502020204030204" pitchFamily="34" charset="0"/>
                <a:cs typeface="Calibri" panose="020F0502020204030204" pitchFamily="34" charset="0"/>
              </a:rPr>
              <a:t>Elin Floberghagen, NPs generalsekretær: </a:t>
            </a:r>
            <a:r>
              <a:rPr lang="nb-NO" sz="1200" b="0" dirty="0">
                <a:solidFill>
                  <a:schemeClr val="tx1"/>
                </a:solidFill>
                <a:latin typeface="Calibri" panose="020F0502020204030204" pitchFamily="34" charset="0"/>
                <a:cs typeface="Calibri" panose="020F0502020204030204" pitchFamily="34" charset="0"/>
                <a:hlinkClick r:id="rId3"/>
              </a:rPr>
              <a:t>elin@presse.no</a:t>
            </a:r>
            <a:r>
              <a:rPr lang="nb-NO" sz="1200" b="0" dirty="0">
                <a:solidFill>
                  <a:schemeClr val="tx1"/>
                </a:solidFill>
                <a:latin typeface="Calibri" panose="020F0502020204030204" pitchFamily="34" charset="0"/>
                <a:cs typeface="Calibri" panose="020F0502020204030204" pitchFamily="34" charset="0"/>
              </a:rPr>
              <a:t>, 926 00 109 </a:t>
            </a:r>
            <a:br>
              <a:rPr lang="nb-NO" sz="1200" b="0" dirty="0">
                <a:solidFill>
                  <a:schemeClr val="tx1"/>
                </a:solidFill>
                <a:latin typeface="Calibri" panose="020F0502020204030204" pitchFamily="34" charset="0"/>
                <a:cs typeface="Calibri" panose="020F0502020204030204" pitchFamily="34" charset="0"/>
              </a:rPr>
            </a:br>
            <a:br>
              <a:rPr lang="nb-NO" sz="1200" b="0" dirty="0">
                <a:solidFill>
                  <a:schemeClr val="tx1"/>
                </a:solidFill>
                <a:latin typeface="Calibri" panose="020F0502020204030204" pitchFamily="34" charset="0"/>
                <a:cs typeface="Calibri" panose="020F0502020204030204" pitchFamily="34" charset="0"/>
              </a:rPr>
            </a:br>
            <a:r>
              <a:rPr lang="nb-NO" sz="1200" b="0" dirty="0">
                <a:solidFill>
                  <a:schemeClr val="tx1"/>
                </a:solidFill>
                <a:latin typeface="Calibri" panose="020F0502020204030204" pitchFamily="34" charset="0"/>
                <a:cs typeface="Calibri" panose="020F0502020204030204" pitchFamily="34" charset="0"/>
              </a:rPr>
              <a:t>Trude Hansen, rådgiver og fagleder PFU-sekretariatet: </a:t>
            </a:r>
            <a:r>
              <a:rPr lang="nb-NO" sz="1200" b="0" dirty="0">
                <a:solidFill>
                  <a:schemeClr val="tx1"/>
                </a:solidFill>
                <a:latin typeface="Calibri" panose="020F0502020204030204" pitchFamily="34" charset="0"/>
                <a:cs typeface="Calibri" panose="020F0502020204030204" pitchFamily="34" charset="0"/>
                <a:hlinkClick r:id="rId4"/>
              </a:rPr>
              <a:t>trude.hansen@presse.no</a:t>
            </a:r>
            <a:r>
              <a:rPr lang="nb-NO" sz="1200" b="0" dirty="0">
                <a:solidFill>
                  <a:schemeClr val="tx1"/>
                </a:solidFill>
                <a:latin typeface="Calibri" panose="020F0502020204030204" pitchFamily="34" charset="0"/>
                <a:cs typeface="Calibri" panose="020F0502020204030204" pitchFamily="34" charset="0"/>
              </a:rPr>
              <a:t>, 951 41 756</a:t>
            </a:r>
          </a:p>
        </p:txBody>
      </p:sp>
      <p:sp>
        <p:nvSpPr>
          <p:cNvPr id="3" name="TekstSylinder 2">
            <a:extLst>
              <a:ext uri="{FF2B5EF4-FFF2-40B4-BE49-F238E27FC236}">
                <a16:creationId xmlns:a16="http://schemas.microsoft.com/office/drawing/2014/main" id="{27E49F7F-58D2-7F37-EAB3-AEEF26E5237F}"/>
              </a:ext>
            </a:extLst>
          </p:cNvPr>
          <p:cNvSpPr txBox="1"/>
          <p:nvPr/>
        </p:nvSpPr>
        <p:spPr>
          <a:xfrm>
            <a:off x="3325091" y="1458885"/>
            <a:ext cx="45719" cy="307777"/>
          </a:xfrm>
          <a:prstGeom prst="rect">
            <a:avLst/>
          </a:prstGeom>
          <a:noFill/>
        </p:spPr>
        <p:txBody>
          <a:bodyPr wrap="square" rtlCol="0">
            <a:spAutoFit/>
          </a:bodyPr>
          <a:lstStyle/>
          <a:p>
            <a:endParaRPr lang="nb-NO" dirty="0"/>
          </a:p>
        </p:txBody>
      </p:sp>
      <p:pic>
        <p:nvPicPr>
          <p:cNvPr id="7" name="Bilde 6">
            <a:extLst>
              <a:ext uri="{FF2B5EF4-FFF2-40B4-BE49-F238E27FC236}">
                <a16:creationId xmlns:a16="http://schemas.microsoft.com/office/drawing/2014/main" id="{998FA99E-BF8B-DD3F-E106-E32717907E8C}"/>
              </a:ext>
            </a:extLst>
          </p:cNvPr>
          <p:cNvPicPr>
            <a:picLocks noChangeAspect="1"/>
          </p:cNvPicPr>
          <p:nvPr/>
        </p:nvPicPr>
        <p:blipFill>
          <a:blip r:embed="rId5"/>
          <a:stretch>
            <a:fillRect/>
          </a:stretch>
        </p:blipFill>
        <p:spPr>
          <a:xfrm>
            <a:off x="2337954" y="2803092"/>
            <a:ext cx="4012970" cy="1330968"/>
          </a:xfrm>
          <a:prstGeom prst="rect">
            <a:avLst/>
          </a:prstGeom>
        </p:spPr>
      </p:pic>
    </p:spTree>
    <p:extLst>
      <p:ext uri="{BB962C8B-B14F-4D97-AF65-F5344CB8AC3E}">
        <p14:creationId xmlns:p14="http://schemas.microsoft.com/office/powerpoint/2010/main" val="2348487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CF3E98EA-196F-4CBC-2CDE-223273238E8E}"/>
              </a:ext>
            </a:extLst>
          </p:cNvPr>
          <p:cNvGraphicFramePr/>
          <p:nvPr>
            <p:extLst>
              <p:ext uri="{D42A27DB-BD31-4B8C-83A1-F6EECF244321}">
                <p14:modId xmlns:p14="http://schemas.microsoft.com/office/powerpoint/2010/main" val="1176187588"/>
              </p:ext>
            </p:extLst>
          </p:nvPr>
        </p:nvGraphicFramePr>
        <p:xfrm>
          <a:off x="1524000" y="740864"/>
          <a:ext cx="5831247" cy="3862886"/>
        </p:xfrm>
        <a:graphic>
          <a:graphicData uri="http://schemas.openxmlformats.org/drawingml/2006/chart">
            <c:chart xmlns:c="http://schemas.openxmlformats.org/drawingml/2006/chart" xmlns:r="http://schemas.openxmlformats.org/officeDocument/2006/relationships" r:id="rId3"/>
          </a:graphicData>
        </a:graphic>
      </p:graphicFrame>
      <p:sp>
        <p:nvSpPr>
          <p:cNvPr id="2" name="TekstSylinder 1">
            <a:extLst>
              <a:ext uri="{FF2B5EF4-FFF2-40B4-BE49-F238E27FC236}">
                <a16:creationId xmlns:a16="http://schemas.microsoft.com/office/drawing/2014/main" id="{8CFB3977-42E3-FB7D-AD45-E537E4CDA349}"/>
              </a:ext>
            </a:extLst>
          </p:cNvPr>
          <p:cNvSpPr txBox="1"/>
          <p:nvPr/>
        </p:nvSpPr>
        <p:spPr>
          <a:xfrm>
            <a:off x="1448356" y="200234"/>
            <a:ext cx="4191556" cy="307777"/>
          </a:xfrm>
          <a:prstGeom prst="rect">
            <a:avLst/>
          </a:prstGeom>
          <a:noFill/>
        </p:spPr>
        <p:txBody>
          <a:bodyPr wrap="square" rtlCol="0">
            <a:spAutoFit/>
          </a:bodyPr>
          <a:lstStyle/>
          <a:p>
            <a:r>
              <a:rPr lang="nb-NO" dirty="0">
                <a:solidFill>
                  <a:schemeClr val="tx1"/>
                </a:solidFill>
              </a:rPr>
              <a:t>2022: Kraftig fall i antallet klager til PFU</a:t>
            </a:r>
          </a:p>
        </p:txBody>
      </p:sp>
    </p:spTree>
    <p:extLst>
      <p:ext uri="{BB962C8B-B14F-4D97-AF65-F5344CB8AC3E}">
        <p14:creationId xmlns:p14="http://schemas.microsoft.com/office/powerpoint/2010/main" val="1950024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a:extLst>
              <a:ext uri="{FF2B5EF4-FFF2-40B4-BE49-F238E27FC236}">
                <a16:creationId xmlns:a16="http://schemas.microsoft.com/office/drawing/2014/main" id="{24E56F25-DC76-91A6-7FD8-E0772D61A221}"/>
              </a:ext>
            </a:extLst>
          </p:cNvPr>
          <p:cNvGraphicFramePr/>
          <p:nvPr>
            <p:extLst>
              <p:ext uri="{D42A27DB-BD31-4B8C-83A1-F6EECF244321}">
                <p14:modId xmlns:p14="http://schemas.microsoft.com/office/powerpoint/2010/main" val="2168360528"/>
              </p:ext>
            </p:extLst>
          </p:nvPr>
        </p:nvGraphicFramePr>
        <p:xfrm>
          <a:off x="1524000" y="539750"/>
          <a:ext cx="6424246"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kstSylinder 9">
            <a:extLst>
              <a:ext uri="{FF2B5EF4-FFF2-40B4-BE49-F238E27FC236}">
                <a16:creationId xmlns:a16="http://schemas.microsoft.com/office/drawing/2014/main" id="{8FE77BFA-6EC7-EEE3-4F57-BAEDA89F21CA}"/>
              </a:ext>
            </a:extLst>
          </p:cNvPr>
          <p:cNvSpPr txBox="1"/>
          <p:nvPr/>
        </p:nvSpPr>
        <p:spPr>
          <a:xfrm>
            <a:off x="297180" y="3120390"/>
            <a:ext cx="1226820" cy="1477328"/>
          </a:xfrm>
          <a:prstGeom prst="rect">
            <a:avLst/>
          </a:prstGeom>
          <a:noFill/>
          <a:ln>
            <a:solidFill>
              <a:schemeClr val="accent1"/>
            </a:solidFill>
          </a:ln>
        </p:spPr>
        <p:txBody>
          <a:bodyPr wrap="square" rtlCol="0">
            <a:spAutoFit/>
          </a:bodyPr>
          <a:lstStyle/>
          <a:p>
            <a:r>
              <a:rPr lang="nb-NO" sz="1000" dirty="0">
                <a:solidFill>
                  <a:schemeClr val="tx1"/>
                </a:solidFill>
              </a:rPr>
              <a:t>2022: </a:t>
            </a:r>
            <a:br>
              <a:rPr lang="nb-NO" sz="1000" dirty="0">
                <a:solidFill>
                  <a:schemeClr val="tx1"/>
                </a:solidFill>
              </a:rPr>
            </a:br>
            <a:r>
              <a:rPr lang="nb-NO" sz="1000" dirty="0">
                <a:solidFill>
                  <a:schemeClr val="tx1"/>
                </a:solidFill>
              </a:rPr>
              <a:t>PFU behandlet totalt 227 klagesaker</a:t>
            </a:r>
          </a:p>
          <a:p>
            <a:endParaRPr lang="nb-NO" sz="1000" dirty="0">
              <a:solidFill>
                <a:schemeClr val="tx1"/>
              </a:solidFill>
            </a:endParaRPr>
          </a:p>
          <a:p>
            <a:r>
              <a:rPr lang="nb-NO" sz="1000" dirty="0">
                <a:solidFill>
                  <a:schemeClr val="tx1"/>
                </a:solidFill>
              </a:rPr>
              <a:t>2021: </a:t>
            </a:r>
          </a:p>
          <a:p>
            <a:r>
              <a:rPr lang="nb-NO" sz="1000" dirty="0">
                <a:solidFill>
                  <a:schemeClr val="tx1"/>
                </a:solidFill>
              </a:rPr>
              <a:t>PFU behandlet totalt 249 klagesaker</a:t>
            </a:r>
          </a:p>
        </p:txBody>
      </p:sp>
    </p:spTree>
    <p:extLst>
      <p:ext uri="{BB962C8B-B14F-4D97-AF65-F5344CB8AC3E}">
        <p14:creationId xmlns:p14="http://schemas.microsoft.com/office/powerpoint/2010/main" val="3183870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6A0C8C33-A2CF-E601-0B03-A38DCAAD4759}"/>
              </a:ext>
            </a:extLst>
          </p:cNvPr>
          <p:cNvGraphicFramePr/>
          <p:nvPr>
            <p:extLst>
              <p:ext uri="{D42A27DB-BD31-4B8C-83A1-F6EECF244321}">
                <p14:modId xmlns:p14="http://schemas.microsoft.com/office/powerpoint/2010/main" val="2333968603"/>
              </p:ext>
            </p:extLst>
          </p:nvPr>
        </p:nvGraphicFramePr>
        <p:xfrm>
          <a:off x="676102" y="740863"/>
          <a:ext cx="5985002" cy="3671693"/>
        </p:xfrm>
        <a:graphic>
          <a:graphicData uri="http://schemas.openxmlformats.org/drawingml/2006/chart">
            <c:chart xmlns:c="http://schemas.openxmlformats.org/drawingml/2006/chart" xmlns:r="http://schemas.openxmlformats.org/officeDocument/2006/relationships" r:id="rId3"/>
          </a:graphicData>
        </a:graphic>
      </p:graphicFrame>
      <p:sp>
        <p:nvSpPr>
          <p:cNvPr id="2" name="TekstSylinder 1">
            <a:extLst>
              <a:ext uri="{FF2B5EF4-FFF2-40B4-BE49-F238E27FC236}">
                <a16:creationId xmlns:a16="http://schemas.microsoft.com/office/drawing/2014/main" id="{10181166-F9DD-84F9-AF2F-91623D743C5D}"/>
              </a:ext>
            </a:extLst>
          </p:cNvPr>
          <p:cNvSpPr txBox="1"/>
          <p:nvPr/>
        </p:nvSpPr>
        <p:spPr>
          <a:xfrm>
            <a:off x="2052837" y="353746"/>
            <a:ext cx="3958993" cy="307777"/>
          </a:xfrm>
          <a:prstGeom prst="rect">
            <a:avLst/>
          </a:prstGeom>
          <a:noFill/>
        </p:spPr>
        <p:txBody>
          <a:bodyPr wrap="square" rtlCol="0">
            <a:spAutoFit/>
          </a:bodyPr>
          <a:lstStyle/>
          <a:p>
            <a:r>
              <a:rPr lang="nb-NO" dirty="0">
                <a:solidFill>
                  <a:schemeClr val="tx1"/>
                </a:solidFill>
                <a:latin typeface="Calibri" panose="020F0502020204030204" pitchFamily="34" charset="0"/>
                <a:cs typeface="Calibri" panose="020F0502020204030204" pitchFamily="34" charset="0"/>
              </a:rPr>
              <a:t>2022: Færre saker behandlet, og færre fellelser</a:t>
            </a:r>
          </a:p>
        </p:txBody>
      </p:sp>
    </p:spTree>
    <p:extLst>
      <p:ext uri="{BB962C8B-B14F-4D97-AF65-F5344CB8AC3E}">
        <p14:creationId xmlns:p14="http://schemas.microsoft.com/office/powerpoint/2010/main" val="748832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CB00F9F0-D813-24AA-30B1-B5BD0D6154F7}"/>
              </a:ext>
            </a:extLst>
          </p:cNvPr>
          <p:cNvGraphicFramePr/>
          <p:nvPr>
            <p:extLst>
              <p:ext uri="{D42A27DB-BD31-4B8C-83A1-F6EECF244321}">
                <p14:modId xmlns:p14="http://schemas.microsoft.com/office/powerpoint/2010/main" val="162525145"/>
              </p:ext>
            </p:extLst>
          </p:nvPr>
        </p:nvGraphicFramePr>
        <p:xfrm>
          <a:off x="202364" y="431684"/>
          <a:ext cx="7229474" cy="406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8A40012-48C9-6EF6-FF2A-B353EC9C2537}"/>
              </a:ext>
            </a:extLst>
          </p:cNvPr>
          <p:cNvGraphicFramePr/>
          <p:nvPr>
            <p:extLst>
              <p:ext uri="{D42A27DB-BD31-4B8C-83A1-F6EECF244321}">
                <p14:modId xmlns:p14="http://schemas.microsoft.com/office/powerpoint/2010/main" val="823715179"/>
              </p:ext>
            </p:extLst>
          </p:nvPr>
        </p:nvGraphicFramePr>
        <p:xfrm>
          <a:off x="975360" y="53975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26053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64D2E8E-062D-0D13-8B3F-B28447F56641}"/>
              </a:ext>
            </a:extLst>
          </p:cNvPr>
          <p:cNvSpPr>
            <a:spLocks noGrp="1"/>
          </p:cNvSpPr>
          <p:nvPr>
            <p:ph type="title"/>
          </p:nvPr>
        </p:nvSpPr>
        <p:spPr>
          <a:xfrm>
            <a:off x="311700" y="107738"/>
            <a:ext cx="8520600" cy="841800"/>
          </a:xfrm>
        </p:spPr>
        <p:txBody>
          <a:bodyPr/>
          <a:lstStyle/>
          <a:p>
            <a:r>
              <a:rPr lang="nb-NO" sz="2800" b="0" dirty="0"/>
              <a:t>Hvilke typer medier er felt?</a:t>
            </a:r>
          </a:p>
        </p:txBody>
      </p:sp>
      <p:graphicFrame>
        <p:nvGraphicFramePr>
          <p:cNvPr id="5" name="Diagram 4">
            <a:extLst>
              <a:ext uri="{FF2B5EF4-FFF2-40B4-BE49-F238E27FC236}">
                <a16:creationId xmlns:a16="http://schemas.microsoft.com/office/drawing/2014/main" id="{11A16522-86FD-4114-FDF5-D8B3FE612091}"/>
              </a:ext>
            </a:extLst>
          </p:cNvPr>
          <p:cNvGraphicFramePr/>
          <p:nvPr>
            <p:extLst>
              <p:ext uri="{D42A27DB-BD31-4B8C-83A1-F6EECF244321}">
                <p14:modId xmlns:p14="http://schemas.microsoft.com/office/powerpoint/2010/main" val="2991112258"/>
              </p:ext>
            </p:extLst>
          </p:nvPr>
        </p:nvGraphicFramePr>
        <p:xfrm>
          <a:off x="609600" y="744644"/>
          <a:ext cx="6096000" cy="365421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4364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B6BA7CDC-2BAC-5647-1050-4D753D3EBDB1}"/>
              </a:ext>
            </a:extLst>
          </p:cNvPr>
          <p:cNvGraphicFramePr/>
          <p:nvPr>
            <p:extLst>
              <p:ext uri="{D42A27DB-BD31-4B8C-83A1-F6EECF244321}">
                <p14:modId xmlns:p14="http://schemas.microsoft.com/office/powerpoint/2010/main" val="471251257"/>
              </p:ext>
            </p:extLst>
          </p:nvPr>
        </p:nvGraphicFramePr>
        <p:xfrm>
          <a:off x="800793" y="914400"/>
          <a:ext cx="5886867" cy="3689350"/>
        </p:xfrm>
        <a:graphic>
          <a:graphicData uri="http://schemas.openxmlformats.org/drawingml/2006/chart">
            <c:chart xmlns:c="http://schemas.openxmlformats.org/drawingml/2006/chart" xmlns:r="http://schemas.openxmlformats.org/officeDocument/2006/relationships" r:id="rId3"/>
          </a:graphicData>
        </a:graphic>
      </p:graphicFrame>
      <p:sp>
        <p:nvSpPr>
          <p:cNvPr id="2" name="TekstSylinder 1">
            <a:extLst>
              <a:ext uri="{FF2B5EF4-FFF2-40B4-BE49-F238E27FC236}">
                <a16:creationId xmlns:a16="http://schemas.microsoft.com/office/drawing/2014/main" id="{D2BDBCAC-3C98-8141-6E84-EC9F78421FFE}"/>
              </a:ext>
            </a:extLst>
          </p:cNvPr>
          <p:cNvSpPr txBox="1"/>
          <p:nvPr/>
        </p:nvSpPr>
        <p:spPr>
          <a:xfrm>
            <a:off x="1261472" y="385861"/>
            <a:ext cx="5886867" cy="307777"/>
          </a:xfrm>
          <a:prstGeom prst="rect">
            <a:avLst/>
          </a:prstGeom>
          <a:noFill/>
        </p:spPr>
        <p:txBody>
          <a:bodyPr wrap="square" rtlCol="0">
            <a:spAutoFit/>
          </a:bodyPr>
          <a:lstStyle/>
          <a:p>
            <a:r>
              <a:rPr lang="nb-NO" dirty="0">
                <a:solidFill>
                  <a:schemeClr val="tx1"/>
                </a:solidFill>
              </a:rPr>
              <a:t>VVP 3.2 og 4.14 er den vanligste årsaken til at mediene blir felt</a:t>
            </a:r>
          </a:p>
        </p:txBody>
      </p:sp>
    </p:spTree>
    <p:extLst>
      <p:ext uri="{BB962C8B-B14F-4D97-AF65-F5344CB8AC3E}">
        <p14:creationId xmlns:p14="http://schemas.microsoft.com/office/powerpoint/2010/main" val="41249032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67E552A0-2F71-CD46-05DF-747CB95EBCFC}"/>
              </a:ext>
            </a:extLst>
          </p:cNvPr>
          <p:cNvGraphicFramePr/>
          <p:nvPr>
            <p:extLst>
              <p:ext uri="{D42A27DB-BD31-4B8C-83A1-F6EECF244321}">
                <p14:modId xmlns:p14="http://schemas.microsoft.com/office/powerpoint/2010/main" val="1856260001"/>
              </p:ext>
            </p:extLst>
          </p:nvPr>
        </p:nvGraphicFramePr>
        <p:xfrm>
          <a:off x="1524000" y="53975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51204904"/>
      </p:ext>
    </p:extLst>
  </p:cSld>
  <p:clrMapOvr>
    <a:masterClrMapping/>
  </p:clrMapOvr>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68D101176C7B14A93B878A0CF5BD6AA" ma:contentTypeVersion="16" ma:contentTypeDescription="Opprett et nytt dokument." ma:contentTypeScope="" ma:versionID="217c23303b0f3bffbb2a7b7fb95f708b">
  <xsd:schema xmlns:xsd="http://www.w3.org/2001/XMLSchema" xmlns:xs="http://www.w3.org/2001/XMLSchema" xmlns:p="http://schemas.microsoft.com/office/2006/metadata/properties" xmlns:ns2="9239d375-5684-4558-8305-bf942c1ee5a3" xmlns:ns3="9972e77d-3384-483c-9e6a-577968abe292" targetNamespace="http://schemas.microsoft.com/office/2006/metadata/properties" ma:root="true" ma:fieldsID="6c7ee9d8900985baf338b9ff153130db" ns2:_="" ns3:_="">
    <xsd:import namespace="9239d375-5684-4558-8305-bf942c1ee5a3"/>
    <xsd:import namespace="9972e77d-3384-483c-9e6a-577968abe29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39d375-5684-4558-8305-bf942c1ee5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emerkelapper" ma:readOnly="false" ma:fieldId="{5cf76f15-5ced-4ddc-b409-7134ff3c332f}" ma:taxonomyMulti="true" ma:sspId="d5f73bcf-6997-43cc-a82d-08cf43aedca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972e77d-3384-483c-9e6a-577968abe292" elementFormDefault="qualified">
    <xsd:import namespace="http://schemas.microsoft.com/office/2006/documentManagement/types"/>
    <xsd:import namespace="http://schemas.microsoft.com/office/infopath/2007/PartnerControls"/>
    <xsd:element name="SharedWithUsers" ma:index="16"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ingsdetaljer" ma:internalName="SharedWithDetails" ma:readOnly="true">
      <xsd:simpleType>
        <xsd:restriction base="dms:Note">
          <xsd:maxLength value="255"/>
        </xsd:restriction>
      </xsd:simpleType>
    </xsd:element>
    <xsd:element name="TaxCatchAll" ma:index="23" nillable="true" ma:displayName="Taxonomy Catch All Column" ma:hidden="true" ma:list="{eeee4cc9-d36f-417e-8fea-8f7feaef1590}" ma:internalName="TaxCatchAll" ma:showField="CatchAllData" ma:web="9972e77d-3384-483c-9e6a-577968abe2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239d375-5684-4558-8305-bf942c1ee5a3">
      <Terms xmlns="http://schemas.microsoft.com/office/infopath/2007/PartnerControls"/>
    </lcf76f155ced4ddcb4097134ff3c332f>
    <TaxCatchAll xmlns="9972e77d-3384-483c-9e6a-577968abe292" xsi:nil="true"/>
  </documentManagement>
</p:properties>
</file>

<file path=customXml/itemProps1.xml><?xml version="1.0" encoding="utf-8"?>
<ds:datastoreItem xmlns:ds="http://schemas.openxmlformats.org/officeDocument/2006/customXml" ds:itemID="{D324CEFD-95C6-4B2A-A049-CEC9293B15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39d375-5684-4558-8305-bf942c1ee5a3"/>
    <ds:schemaRef ds:uri="9972e77d-3384-483c-9e6a-577968abe2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917E529-5D7F-4098-9D43-E71C1799204D}">
  <ds:schemaRefs>
    <ds:schemaRef ds:uri="http://schemas.microsoft.com/sharepoint/v3/contenttype/forms"/>
  </ds:schemaRefs>
</ds:datastoreItem>
</file>

<file path=customXml/itemProps3.xml><?xml version="1.0" encoding="utf-8"?>
<ds:datastoreItem xmlns:ds="http://schemas.openxmlformats.org/officeDocument/2006/customXml" ds:itemID="{C69D9E27-20D7-430F-8857-B0F88DC844F9}">
  <ds:schemaRefs>
    <ds:schemaRef ds:uri="http://schemas.microsoft.com/office/2006/metadata/properties"/>
    <ds:schemaRef ds:uri="http://schemas.microsoft.com/office/infopath/2007/PartnerControls"/>
    <ds:schemaRef ds:uri="9239d375-5684-4558-8305-bf942c1ee5a3"/>
    <ds:schemaRef ds:uri="9972e77d-3384-483c-9e6a-577968abe292"/>
  </ds:schemaRefs>
</ds:datastoreItem>
</file>

<file path=docProps/app.xml><?xml version="1.0" encoding="utf-8"?>
<Properties xmlns="http://schemas.openxmlformats.org/officeDocument/2006/extended-properties" xmlns:vt="http://schemas.openxmlformats.org/officeDocument/2006/docPropsVTypes">
  <TotalTime>1638</TotalTime>
  <Words>1916</Words>
  <Application>Microsoft Office PowerPoint</Application>
  <PresentationFormat>Skjermfremvisning (16:9)</PresentationFormat>
  <Paragraphs>85</Paragraphs>
  <Slides>19</Slides>
  <Notes>17</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19</vt:i4>
      </vt:variant>
    </vt:vector>
  </HeadingPairs>
  <TitlesOfParts>
    <vt:vector size="25" baseType="lpstr">
      <vt:lpstr>-apple-system</vt:lpstr>
      <vt:lpstr>Arial</vt:lpstr>
      <vt:lpstr>Avenir Next LT Pro Light</vt:lpstr>
      <vt:lpstr>Calibri</vt:lpstr>
      <vt:lpstr>Lato</vt:lpstr>
      <vt:lpstr>Simple Dark</vt:lpstr>
      <vt:lpstr>PFU-STATISTIKK 2022</vt:lpstr>
      <vt:lpstr>PowerPoint-presentasjon</vt:lpstr>
      <vt:lpstr>PowerPoint-presentasjon</vt:lpstr>
      <vt:lpstr>PowerPoint-presentasjon</vt:lpstr>
      <vt:lpstr>PowerPoint-presentasjon</vt:lpstr>
      <vt:lpstr>PowerPoint-presentasjon</vt:lpstr>
      <vt:lpstr>Hvilke typer medier er felt?</vt:lpstr>
      <vt:lpstr>PowerPoint-presentasjon</vt:lpstr>
      <vt:lpstr>PowerPoint-presentasjon</vt:lpstr>
      <vt:lpstr>PowerPoint-presentasjon</vt:lpstr>
      <vt:lpstr>Hva er årsaken til 3.2-fellelsene?</vt:lpstr>
      <vt:lpstr>Hva er årsaken til 4.14-fellelsene?</vt:lpstr>
      <vt:lpstr>Dissens i fem PFU-saker:</vt:lpstr>
      <vt:lpstr>PowerPoint-presentasjon</vt:lpstr>
      <vt:lpstr>PowerPoint-presentasjon</vt:lpstr>
      <vt:lpstr>PowerPoint-presentasjon</vt:lpstr>
      <vt:lpstr>Oppsummering – hovedfunn:</vt:lpstr>
      <vt:lpstr>Mer statistikk på www.presse.no/pfu/statistikk/ </vt:lpstr>
      <vt:lpstr>Kontaktpersoner:   Anne Weider Aasen, leder for PFU:  anne.weider.aasen@tv2.no,  414 23 342   Elin Floberghagen, NPs generalsekretær: elin@presse.no, 926 00 109   Trude Hansen, rådgiver og fagleder PFU-sekretariatet: trude.hansen@presse.no, 951 41 756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Tittel for presentasjon</dc:title>
  <dc:creator>Ingrid Nergården Nortveit</dc:creator>
  <cp:lastModifiedBy>Trude Hansen</cp:lastModifiedBy>
  <cp:revision>8</cp:revision>
  <dcterms:modified xsi:type="dcterms:W3CDTF">2023-01-03T10:28:21Z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0x010100A68D101176C7B14A93B878A0CF5BD6AA</vt:lpwstr>
  </property>
  <property fmtid="{D5CDD505-2E9C-101B-9397-08002B2CF9AE}" pid="3" name="Order">
    <vt:r8>1711400</vt:r8>
  </property>
  <property fmtid="{D5CDD505-2E9C-101B-9397-08002B2CF9AE}" pid="4" name="MediaServiceImageTags">
    <vt:lpwstr/>
  </property>
</Properties>
</file>